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8" r:id="rId2"/>
    <p:sldId id="302" r:id="rId3"/>
    <p:sldId id="303" r:id="rId4"/>
    <p:sldId id="316" r:id="rId5"/>
    <p:sldId id="307" r:id="rId6"/>
    <p:sldId id="310" r:id="rId7"/>
    <p:sldId id="311" r:id="rId8"/>
    <p:sldId id="304" r:id="rId9"/>
    <p:sldId id="315" r:id="rId10"/>
    <p:sldId id="314" r:id="rId11"/>
    <p:sldId id="313" r:id="rId12"/>
    <p:sldId id="317" r:id="rId1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B2591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53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C24E2A7-074C-422D-A8BB-606AC1A2B77C}" type="datetimeFigureOut">
              <a:rPr lang="it-IT" altLang="it-IT"/>
              <a:pPr>
                <a:defRPr/>
              </a:pPr>
              <a:t>26/11/2020</a:t>
            </a:fld>
            <a:endParaRPr lang="it-IT" alt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03F7A29-0176-43CF-ADEF-08032AA7301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8680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5C42-BD2A-4E9C-B4E2-22BEC72225C0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5FD57-8FA7-4083-A79A-53FFA14515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87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9FFB8-542E-456A-9E67-984A3674A989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1FA74-B0B9-4BF7-A753-F254D15AB4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15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14083-9AF3-4026-9E75-78DFB183117E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70391-CA9B-429C-A330-577AE4A5C0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127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67461-0D66-41DD-99BB-BDED7726BFAF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24005-4513-4F34-A1DC-A1A67154F7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24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99745-9F1E-4E08-B0EE-9B43C9BB01E0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88A77-1B75-4543-AF2F-2213AF5AD8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74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0A6FC-4B34-4ACF-8721-DD3D2E14E8E2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6F5F-B365-4BA8-888C-987DFFFE7F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18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A004A-C2DA-42A3-9E18-EC80F3182D73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7DA08-C937-44C6-B717-4D2FA28E6F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58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352A3-2C19-40FA-B2DE-F0B3DEE8ED08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F4A3-1177-4E81-B0D2-53A5D0BC22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38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79DED-D5BE-4D83-948E-DD96D3C8B24F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28FB3-874E-4CE7-9128-B939E6FB32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62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5069C-AFEB-49D6-80F6-381B3BB64713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F0098-5AA8-494B-BB12-D2D3EE3556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99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4A97-F0B1-4773-BC6C-5F6D139E70CF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02D76-F91F-4F0C-9254-18370E2FA8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34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90F18-9D1D-4508-9ABF-90E086703CDD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2BB34-7C26-4731-8AD5-0236576289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89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76092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F96414-4F91-46A5-A013-67F4E166F53E}" type="datetimeFigureOut">
              <a:rPr lang="it-IT"/>
              <a:pPr>
                <a:defRPr/>
              </a:pPr>
              <a:t>26/11/2020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11D304-1F3F-44FB-97E9-AE260C24FA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migrazioni</a:t>
            </a:r>
            <a:endParaRPr lang="it-IT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844824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 smtClean="0">
                <a:latin typeface="+mn-lt"/>
              </a:rPr>
              <a:t>Le </a:t>
            </a:r>
            <a:r>
              <a:rPr lang="it-IT" dirty="0" smtClean="0">
                <a:latin typeface="+mn-lt"/>
              </a:rPr>
              <a:t>migrazioni, cioè gli spostamenti  degli individui sul territorio, sono </a:t>
            </a:r>
            <a:r>
              <a:rPr lang="it-IT" dirty="0" smtClean="0">
                <a:latin typeface="+mn-lt"/>
              </a:rPr>
              <a:t>eventi certi ma altamente variabili per fattori quali tempi, luoghi, società di partenza e di arrivo interessati dall’evento; si manifestano in un arco di tempo, non in un singolo istante temporale, verificandosi come processo e non come singolo evento.</a:t>
            </a:r>
          </a:p>
          <a:p>
            <a:pPr>
              <a:lnSpc>
                <a:spcPct val="150000"/>
              </a:lnSpc>
            </a:pPr>
            <a:endParaRPr lang="it-IT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it-IT" dirty="0" smtClean="0">
                <a:latin typeface="+mn-lt"/>
              </a:rPr>
              <a:t>L‘effetto è quello di modificare numericamente e strutturalmente sia le popolazioni di arrivo sia quelle di partenza.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782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490537"/>
          </a:xfrm>
        </p:spPr>
        <p:txBody>
          <a:bodyPr/>
          <a:lstStyle/>
          <a:p>
            <a:pPr>
              <a:defRPr/>
            </a:pPr>
            <a:r>
              <a:rPr lang="it-IT" altLang="it-IT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 fasi dell’emigrazione italiana</a:t>
            </a:r>
          </a:p>
        </p:txBody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5041900"/>
          </a:xfrm>
        </p:spPr>
        <p:txBody>
          <a:bodyPr/>
          <a:lstStyle/>
          <a:p>
            <a:r>
              <a:rPr lang="it-IT" altLang="it-IT" sz="1800" dirty="0" smtClean="0">
                <a:solidFill>
                  <a:srgbClr val="0000FF"/>
                </a:solidFill>
              </a:rPr>
              <a:t>I fase		Fine ‘800 – inizio ‘900, l’esplosione demografica</a:t>
            </a:r>
          </a:p>
          <a:p>
            <a:pPr>
              <a:buFont typeface="Arial" charset="0"/>
              <a:buNone/>
            </a:pPr>
            <a:endParaRPr lang="it-IT" altLang="it-IT" sz="800" dirty="0" smtClean="0">
              <a:solidFill>
                <a:srgbClr val="0000FF"/>
              </a:solidFill>
            </a:endParaRP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1870 – 1900		1.315.000 italiani lasciarono il paese</a:t>
            </a: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1900 – 1915		6.000.000 di emigranti si aggiungono ai precedenti</a:t>
            </a:r>
          </a:p>
          <a:p>
            <a:pPr lvl="4">
              <a:buFont typeface="Arial" charset="0"/>
              <a:buNone/>
            </a:pPr>
            <a:endParaRPr lang="it-IT" altLang="it-IT" sz="1200" dirty="0" smtClean="0"/>
          </a:p>
          <a:p>
            <a:r>
              <a:rPr lang="it-IT" altLang="it-IT" sz="1800" dirty="0" smtClean="0">
                <a:solidFill>
                  <a:srgbClr val="0000FF"/>
                </a:solidFill>
              </a:rPr>
              <a:t>II fase	1950-67, ricostruzione post-bellica ed espansione strutturale</a:t>
            </a:r>
          </a:p>
          <a:p>
            <a:pPr>
              <a:buFont typeface="Arial" charset="0"/>
              <a:buNone/>
            </a:pPr>
            <a:endParaRPr lang="it-IT" altLang="it-IT" sz="800" dirty="0" smtClean="0"/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L’Italia partecipa come paese esportatore di manodopera </a:t>
            </a: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Migrazione complessiva tra 1830 e 1967 circa 30 milioni di italiani</a:t>
            </a:r>
          </a:p>
          <a:p>
            <a:pPr lvl="4">
              <a:buFont typeface="Arial" charset="0"/>
              <a:buNone/>
            </a:pPr>
            <a:endParaRPr lang="it-IT" altLang="it-IT" sz="1200" dirty="0" smtClean="0"/>
          </a:p>
          <a:p>
            <a:r>
              <a:rPr lang="it-IT" altLang="it-IT" sz="1800" dirty="0" smtClean="0">
                <a:solidFill>
                  <a:srgbClr val="0000FF"/>
                </a:solidFill>
              </a:rPr>
              <a:t>III fase	1967-1982, crisi economica</a:t>
            </a:r>
          </a:p>
          <a:p>
            <a:pPr>
              <a:buFont typeface="Arial" charset="0"/>
              <a:buNone/>
            </a:pPr>
            <a:endParaRPr lang="it-IT" altLang="it-IT" sz="800" dirty="0" smtClean="0">
              <a:solidFill>
                <a:srgbClr val="0000FF"/>
              </a:solidFill>
            </a:endParaRP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Trasformazione dell’Italia da paese di emigrazione a paese d’immigrazione</a:t>
            </a: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Inizio politica migratoria e dell’immigrazione clandestina</a:t>
            </a: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Arrivo dei primi flussi da PVS</a:t>
            </a:r>
          </a:p>
          <a:p>
            <a:pPr lvl="4">
              <a:buFont typeface="Arial" charset="0"/>
              <a:buNone/>
            </a:pPr>
            <a:endParaRPr lang="it-IT" altLang="it-IT" sz="1200" dirty="0" smtClean="0"/>
          </a:p>
          <a:p>
            <a:r>
              <a:rPr lang="it-IT" altLang="it-IT" sz="1800" dirty="0" smtClean="0">
                <a:solidFill>
                  <a:srgbClr val="0000FF"/>
                </a:solidFill>
              </a:rPr>
              <a:t>IV fase	1983 - giorni nostri, ripresa economica</a:t>
            </a:r>
          </a:p>
          <a:p>
            <a:pPr>
              <a:buFont typeface="Arial" charset="0"/>
              <a:buNone/>
            </a:pPr>
            <a:endParaRPr lang="it-IT" altLang="it-IT" sz="800" dirty="0" smtClean="0"/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Incremento deciso dei flussi migratori</a:t>
            </a: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Estensione delle aree di emigrazione, riduzione di quelle d’accoglienza</a:t>
            </a: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Cause: esplosione demografica dei PVS, tracollo economico-finanziario di quelle economie,</a:t>
            </a:r>
          </a:p>
          <a:p>
            <a:pPr lvl="4">
              <a:buFont typeface="Arial" charset="0"/>
              <a:buNone/>
            </a:pPr>
            <a:r>
              <a:rPr lang="it-IT" altLang="it-IT" sz="1200" dirty="0" smtClean="0"/>
              <a:t>crollo del blocco sovietico, distruzione ambientale e catastrofi ecologiche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8313" y="765175"/>
            <a:ext cx="8207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i="1" dirty="0">
                <a:latin typeface="+mn-lt"/>
              </a:rPr>
              <a:t>“Il più grande esodo di un popolo nella storia moderna” – </a:t>
            </a:r>
            <a:r>
              <a:rPr lang="it-IT" altLang="it-IT" i="1" dirty="0" err="1">
                <a:latin typeface="+mn-lt"/>
              </a:rPr>
              <a:t>T.Sowell</a:t>
            </a:r>
            <a:r>
              <a:rPr lang="it-IT" altLang="it-IT" i="1" dirty="0">
                <a:latin typeface="+mn-lt"/>
              </a:rPr>
              <a:t>, economista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5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5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523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523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it-IT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 destinazioni degli emigranti italiani – 1830-1967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412875"/>
            <a:ext cx="7856537" cy="4886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5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it-IT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Italiani nel mondo al 1° gennaio 2009</a:t>
            </a:r>
          </a:p>
        </p:txBody>
      </p:sp>
      <p:graphicFrame>
        <p:nvGraphicFramePr>
          <p:cNvPr id="15363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743189"/>
              </p:ext>
            </p:extLst>
          </p:nvPr>
        </p:nvGraphicFramePr>
        <p:xfrm>
          <a:off x="1329424" y="1556792"/>
          <a:ext cx="6338920" cy="4180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Grafico" r:id="rId3" imgW="11525309" imgH="7601107" progId="Excel.Chart.8">
                  <p:embed/>
                </p:oleObj>
              </mc:Choice>
              <mc:Fallback>
                <p:oleObj name="Grafico" r:id="rId3" imgW="11525309" imgH="7601107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424" y="1556792"/>
                        <a:ext cx="6338920" cy="41806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61975"/>
          </a:xfrm>
        </p:spPr>
        <p:txBody>
          <a:bodyPr/>
          <a:lstStyle/>
          <a:p>
            <a:pPr>
              <a:defRPr/>
            </a:pPr>
            <a:r>
              <a:rPr lang="it-IT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Tipologie di Migrazione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51520" y="1268760"/>
            <a:ext cx="856895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 smtClean="0">
                <a:solidFill>
                  <a:srgbClr val="0000CC"/>
                </a:solidFill>
                <a:latin typeface="+mn-lt"/>
              </a:rPr>
              <a:t>Immigrazione</a:t>
            </a:r>
            <a:r>
              <a:rPr lang="it-IT" altLang="it-IT" sz="1600" dirty="0" smtClean="0">
                <a:latin typeface="+mn-lt"/>
              </a:rPr>
              <a:t>: l’arrivo in un nuovo luogo, paese, stato, regione, città </a:t>
            </a:r>
          </a:p>
          <a:p>
            <a:pPr eaLnBrk="1" hangingPunct="1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 smtClean="0">
                <a:solidFill>
                  <a:srgbClr val="0B2591"/>
                </a:solidFill>
                <a:latin typeface="+mn-lt"/>
              </a:rPr>
              <a:t>Emigrazione</a:t>
            </a:r>
            <a:r>
              <a:rPr lang="it-IT" altLang="it-IT" sz="1600" dirty="0" smtClean="0">
                <a:latin typeface="+mn-lt"/>
              </a:rPr>
              <a:t>: l’abbandono del luogo dove si è vissuto</a:t>
            </a:r>
          </a:p>
          <a:p>
            <a:pPr eaLnBrk="1" hangingPunct="1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 smtClean="0">
                <a:solidFill>
                  <a:srgbClr val="0B2591"/>
                </a:solidFill>
                <a:latin typeface="+mn-lt"/>
              </a:rPr>
              <a:t>Migrazione interna</a:t>
            </a:r>
            <a:r>
              <a:rPr lang="it-IT" altLang="it-IT" sz="1600" dirty="0" smtClean="0">
                <a:latin typeface="+mn-lt"/>
              </a:rPr>
              <a:t>: lo spostamento all’interno della stessa unità amministrativa o politica</a:t>
            </a:r>
          </a:p>
          <a:p>
            <a:pPr eaLnBrk="1" hangingPunct="1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 smtClean="0">
                <a:solidFill>
                  <a:srgbClr val="0B2591"/>
                </a:solidFill>
                <a:latin typeface="+mn-lt"/>
              </a:rPr>
              <a:t>Migrazione di ritorno</a:t>
            </a:r>
            <a:r>
              <a:rPr lang="it-IT" altLang="it-IT" sz="1600" dirty="0" smtClean="0">
                <a:latin typeface="+mn-lt"/>
              </a:rPr>
              <a:t>: ritorno al luogo di origine dopo un periodo di residenza in altro luogo</a:t>
            </a:r>
          </a:p>
          <a:p>
            <a:pPr eaLnBrk="1" hangingPunct="1">
              <a:lnSpc>
                <a:spcPct val="20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altLang="it-IT" sz="1600" b="1" dirty="0" smtClean="0">
                <a:solidFill>
                  <a:srgbClr val="0B2591"/>
                </a:solidFill>
                <a:latin typeface="+mn-lt"/>
              </a:rPr>
              <a:t>Migrazione stagionale</a:t>
            </a:r>
            <a:r>
              <a:rPr lang="it-IT" altLang="it-IT" sz="1600" dirty="0" smtClean="0">
                <a:latin typeface="+mn-lt"/>
              </a:rPr>
              <a:t>: il processo di mobilità di durata stagionale per motivi di lavoro o climatici</a:t>
            </a:r>
            <a:endParaRPr lang="it-IT" altLang="it-IT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it-IT" altLang="it-IT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Fonti per la migrazione</a:t>
            </a:r>
          </a:p>
        </p:txBody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3240088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it-IT" altLang="it-IT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Anagrafe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  <a:defRPr/>
            </a:pPr>
            <a:endParaRPr lang="it-IT" altLang="it-IT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it-IT" altLang="it-IT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Questura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  <a:defRPr/>
            </a:pPr>
            <a:endParaRPr lang="it-IT" altLang="it-IT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it-IT" altLang="it-IT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Caritas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defRPr/>
            </a:pPr>
            <a:r>
              <a:rPr lang="it-IT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 misure della migrazione</a:t>
            </a:r>
          </a:p>
        </p:txBody>
      </p:sp>
      <p:sp>
        <p:nvSpPr>
          <p:cNvPr id="97283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it-IT" altLang="it-IT" sz="1800" b="1" dirty="0" smtClean="0">
                <a:solidFill>
                  <a:schemeClr val="hlink"/>
                </a:solidFill>
              </a:rPr>
              <a:t>Tasso di emigrazione / immigrazione</a:t>
            </a:r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r>
              <a:rPr lang="it-IT" altLang="it-IT" sz="1800" b="1" dirty="0" smtClean="0">
                <a:solidFill>
                  <a:schemeClr val="hlink"/>
                </a:solidFill>
              </a:rPr>
              <a:t>Saldo migratorio</a:t>
            </a:r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endParaRPr lang="it-IT" altLang="it-IT" sz="1800" b="1" dirty="0" smtClean="0"/>
          </a:p>
          <a:p>
            <a:pPr>
              <a:defRPr/>
            </a:pPr>
            <a:r>
              <a:rPr lang="it-IT" altLang="it-IT" sz="1800" b="1" dirty="0" smtClean="0">
                <a:solidFill>
                  <a:schemeClr val="hlink"/>
                </a:solidFill>
              </a:rPr>
              <a:t>Turnover</a:t>
            </a:r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0" y="2111375"/>
          <a:ext cx="15224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8" name="Equation" r:id="rId3" imgW="1015559" imgH="495085" progId="Equation.3">
                  <p:embed/>
                </p:oleObj>
              </mc:Choice>
              <mc:Fallback>
                <p:oleObj name="Equation" r:id="rId3" imgW="1015559" imgH="49508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111375"/>
                        <a:ext cx="1522413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08175" y="2133600"/>
          <a:ext cx="14430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Equation" r:id="rId5" imgW="965200" imgH="444500" progId="Equation.3">
                  <p:embed/>
                </p:oleObj>
              </mc:Choice>
              <mc:Fallback>
                <p:oleObj name="Equation" r:id="rId5" imgW="965200" imgH="444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133600"/>
                        <a:ext cx="144303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8"/>
          <p:cNvGraphicFramePr>
            <a:graphicFrameLocks noChangeAspect="1"/>
          </p:cNvGraphicFramePr>
          <p:nvPr/>
        </p:nvGraphicFramePr>
        <p:xfrm>
          <a:off x="1835150" y="3716338"/>
          <a:ext cx="14255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0" name="Equation" r:id="rId7" imgW="952087" imgH="241195" progId="Equation.3">
                  <p:embed/>
                </p:oleObj>
              </mc:Choice>
              <mc:Fallback>
                <p:oleObj name="Equation" r:id="rId7" imgW="952087" imgH="24119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716338"/>
                        <a:ext cx="14255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0"/>
          <p:cNvGraphicFramePr>
            <a:graphicFrameLocks noChangeAspect="1"/>
          </p:cNvGraphicFramePr>
          <p:nvPr/>
        </p:nvGraphicFramePr>
        <p:xfrm>
          <a:off x="1835150" y="5373688"/>
          <a:ext cx="14255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" name="Equation" r:id="rId9" imgW="952087" imgH="241195" progId="Equation.3">
                  <p:embed/>
                </p:oleObj>
              </mc:Choice>
              <mc:Fallback>
                <p:oleObj name="Equation" r:id="rId9" imgW="952087" imgH="24119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373688"/>
                        <a:ext cx="14255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altLang="it-IT" sz="3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Perchè</a:t>
            </a:r>
            <a:r>
              <a:rPr lang="en-US" altLang="it-IT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t-IT" sz="3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altLang="it-IT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it-IT" sz="3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emigra</a:t>
            </a:r>
            <a:r>
              <a:rPr lang="en-US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altLang="it-IT" sz="2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</a:t>
            </a:r>
            <a:r>
              <a:rPr lang="en-US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Push and Pull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rgbClr val="FF0000"/>
              </a:buClr>
            </a:pPr>
            <a:r>
              <a:rPr lang="it-IT" altLang="it-IT" sz="2800" dirty="0" smtClean="0"/>
              <a:t>Condizioni economiche</a:t>
            </a:r>
          </a:p>
          <a:p>
            <a:pPr>
              <a:buClr>
                <a:srgbClr val="FF0000"/>
              </a:buClr>
            </a:pPr>
            <a:r>
              <a:rPr lang="it-IT" altLang="it-IT" sz="2800" dirty="0" smtClean="0"/>
              <a:t>Circostanze socio-politiche</a:t>
            </a:r>
          </a:p>
          <a:p>
            <a:pPr>
              <a:buClr>
                <a:srgbClr val="FF0000"/>
              </a:buClr>
            </a:pPr>
            <a:r>
              <a:rPr lang="it-IT" altLang="it-IT" sz="2800" dirty="0" smtClean="0"/>
              <a:t>Conflitti e guerre civili</a:t>
            </a:r>
          </a:p>
          <a:p>
            <a:pPr>
              <a:buClr>
                <a:srgbClr val="FF0000"/>
              </a:buClr>
            </a:pPr>
            <a:r>
              <a:rPr lang="it-IT" altLang="it-IT" sz="2800" dirty="0" smtClean="0"/>
              <a:t>Condizioni ambientali</a:t>
            </a:r>
          </a:p>
          <a:p>
            <a:pPr>
              <a:buClr>
                <a:srgbClr val="FF0000"/>
              </a:buClr>
            </a:pPr>
            <a:r>
              <a:rPr lang="it-IT" altLang="it-IT" sz="2800" dirty="0" smtClean="0"/>
              <a:t>Cultura e tradizioni</a:t>
            </a:r>
          </a:p>
          <a:p>
            <a:pPr>
              <a:buClr>
                <a:srgbClr val="FF0000"/>
              </a:buClr>
            </a:pPr>
            <a:r>
              <a:rPr lang="it-IT" altLang="it-IT" sz="2800" dirty="0" smtClean="0"/>
              <a:t>Miglioramenti tecnologici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5403106" y="2345224"/>
            <a:ext cx="3240038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en-US" altLang="it-IT" sz="2400" dirty="0">
                <a:solidFill>
                  <a:srgbClr val="FF0000"/>
                </a:solidFill>
                <a:latin typeface="Franklin Gothic Medium" pitchFamily="34" charset="0"/>
              </a:rPr>
              <a:t>Il “Distance Decay”</a:t>
            </a:r>
            <a:r>
              <a:rPr lang="en-US" altLang="it-IT" sz="3200" dirty="0">
                <a:solidFill>
                  <a:srgbClr val="0000FF"/>
                </a:solidFill>
                <a:latin typeface="Franklin Gothic Medium" pitchFamily="34" charset="0"/>
              </a:rPr>
              <a:t> 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it-IT" sz="2000" dirty="0" smtClean="0">
                <a:latin typeface="+mn-lt"/>
              </a:rPr>
              <a:t>ha </a:t>
            </a:r>
            <a:r>
              <a:rPr lang="en-US" altLang="it-IT" sz="2000" dirty="0">
                <a:latin typeface="+mn-lt"/>
              </a:rPr>
              <a:t>un peso </a:t>
            </a:r>
            <a:r>
              <a:rPr lang="en-US" altLang="it-IT" sz="2000" dirty="0" err="1">
                <a:latin typeface="+mn-lt"/>
              </a:rPr>
              <a:t>rilevante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sulla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decisione</a:t>
            </a:r>
            <a:r>
              <a:rPr lang="en-US" altLang="it-IT" sz="2000" dirty="0">
                <a:latin typeface="+mn-lt"/>
              </a:rPr>
              <a:t> di </a:t>
            </a:r>
            <a:r>
              <a:rPr lang="en-US" altLang="it-IT" sz="2000" dirty="0" err="1">
                <a:latin typeface="+mn-lt"/>
              </a:rPr>
              <a:t>emigrare</a:t>
            </a:r>
            <a:r>
              <a:rPr lang="en-US" altLang="it-IT" sz="2000" dirty="0">
                <a:latin typeface="+mn-lt"/>
              </a:rPr>
              <a:t>, </a:t>
            </a:r>
            <a:r>
              <a:rPr lang="en-US" altLang="it-IT" sz="2000" dirty="0" err="1">
                <a:latin typeface="+mn-lt"/>
              </a:rPr>
              <a:t>portando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molti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migranti</a:t>
            </a:r>
            <a:r>
              <a:rPr lang="en-US" altLang="it-IT" sz="2000" dirty="0">
                <a:latin typeface="+mn-lt"/>
              </a:rPr>
              <a:t> a </a:t>
            </a:r>
            <a:r>
              <a:rPr lang="en-US" altLang="it-IT" sz="2000" dirty="0" err="1">
                <a:latin typeface="+mn-lt"/>
              </a:rPr>
              <a:t>spostarsi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meno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lontano</a:t>
            </a:r>
            <a:r>
              <a:rPr lang="en-US" altLang="it-IT" sz="2000" dirty="0">
                <a:latin typeface="+mn-lt"/>
              </a:rPr>
              <a:t> di </a:t>
            </a:r>
            <a:r>
              <a:rPr lang="en-US" altLang="it-IT" sz="2000" dirty="0" err="1">
                <a:latin typeface="+mn-lt"/>
              </a:rPr>
              <a:t>quanto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avessero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inizialmente</a:t>
            </a:r>
            <a:r>
              <a:rPr lang="en-US" altLang="it-IT" sz="2000" dirty="0">
                <a:latin typeface="+mn-lt"/>
              </a:rPr>
              <a:t> </a:t>
            </a:r>
            <a:r>
              <a:rPr lang="en-US" altLang="it-IT" sz="2000" dirty="0" err="1">
                <a:latin typeface="+mn-lt"/>
              </a:rPr>
              <a:t>preventivato</a:t>
            </a:r>
            <a:r>
              <a:rPr lang="en-US" altLang="it-IT" sz="2000" dirty="0">
                <a:latin typeface="+mn-lt"/>
              </a:rPr>
              <a:t>.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457200" y="115888"/>
            <a:ext cx="8218488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it-IT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Migrazione</a:t>
            </a:r>
            <a:r>
              <a:rPr lang="en-US" altLang="it-IT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altLang="it-IT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volontaria</a:t>
            </a:r>
            <a:r>
              <a:rPr lang="en-US" altLang="it-IT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>
              <a:defRPr/>
            </a:pPr>
            <a:endParaRPr lang="it-IT" altLang="it-IT" sz="2000" dirty="0" smtClean="0">
              <a:solidFill>
                <a:srgbClr val="0000FF"/>
              </a:solidFill>
              <a:latin typeface="+mn-lt"/>
            </a:endParaRPr>
          </a:p>
          <a:p>
            <a:pPr>
              <a:defRPr/>
            </a:pPr>
            <a:r>
              <a:rPr lang="it-IT" altLang="it-IT" sz="2000" dirty="0" smtClean="0">
                <a:latin typeface="+mn-lt"/>
              </a:rPr>
              <a:t>I </a:t>
            </a:r>
            <a:r>
              <a:rPr lang="it-IT" altLang="it-IT" sz="2000" dirty="0">
                <a:latin typeface="+mn-lt"/>
              </a:rPr>
              <a:t>potenziali migranti soppesano </a:t>
            </a:r>
            <a:r>
              <a:rPr lang="it-IT" altLang="it-IT" sz="2000" i="1" dirty="0" err="1">
                <a:latin typeface="+mn-lt"/>
              </a:rPr>
              <a:t>push</a:t>
            </a:r>
            <a:r>
              <a:rPr lang="it-IT" altLang="it-IT" sz="2000" i="1" dirty="0">
                <a:latin typeface="+mn-lt"/>
              </a:rPr>
              <a:t> and pull </a:t>
            </a:r>
            <a:r>
              <a:rPr lang="it-IT" altLang="it-IT" sz="2000" i="1" dirty="0" err="1">
                <a:latin typeface="+mn-lt"/>
              </a:rPr>
              <a:t>factors</a:t>
            </a:r>
            <a:r>
              <a:rPr lang="it-IT" altLang="it-IT" sz="2000" i="1" dirty="0">
                <a:latin typeface="+mn-lt"/>
              </a:rPr>
              <a:t> </a:t>
            </a:r>
            <a:r>
              <a:rPr lang="it-IT" altLang="it-IT" sz="2000" dirty="0">
                <a:latin typeface="+mn-lt"/>
              </a:rPr>
              <a:t>per decidere inizialmente se lasciare il proprio paese, secondariamente dove andare.</a:t>
            </a:r>
          </a:p>
        </p:txBody>
      </p:sp>
      <p:pic>
        <p:nvPicPr>
          <p:cNvPr id="10244" name="Picture 6" descr="deblij_ch03_fig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4258666" cy="40879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it-IT" altLang="it-IT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Alcuni tipi di migrazione volontaria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it-IT" altLang="it-IT" sz="2800" b="1" dirty="0" err="1" smtClean="0">
                <a:solidFill>
                  <a:schemeClr val="hlink"/>
                </a:solidFill>
              </a:rPr>
              <a:t>Step</a:t>
            </a:r>
            <a:r>
              <a:rPr lang="it-IT" altLang="it-IT" sz="2800" b="1" dirty="0" smtClean="0">
                <a:solidFill>
                  <a:schemeClr val="hlink"/>
                </a:solidFill>
              </a:rPr>
              <a:t> </a:t>
            </a:r>
            <a:r>
              <a:rPr lang="it-IT" altLang="it-IT" sz="2800" b="1" dirty="0" err="1" smtClean="0">
                <a:solidFill>
                  <a:schemeClr val="hlink"/>
                </a:solidFill>
              </a:rPr>
              <a:t>migration</a:t>
            </a:r>
            <a:endParaRPr lang="it-IT" altLang="it-IT" sz="2800" b="1" dirty="0" smtClean="0">
              <a:solidFill>
                <a:schemeClr val="hlink"/>
              </a:solidFill>
            </a:endParaRPr>
          </a:p>
          <a:p>
            <a:pPr lvl="1">
              <a:buFont typeface="Arial" charset="0"/>
              <a:buNone/>
            </a:pPr>
            <a:r>
              <a:rPr lang="it-IT" altLang="it-IT" dirty="0" smtClean="0"/>
              <a:t>	</a:t>
            </a:r>
            <a:r>
              <a:rPr lang="it-IT" altLang="it-IT" sz="2000" dirty="0" smtClean="0"/>
              <a:t>Quando un migrante segue un percorso composto di una serie di tappe verso la meta finale.</a:t>
            </a:r>
          </a:p>
          <a:p>
            <a:pPr lvl="1">
              <a:buFont typeface="Arial" charset="0"/>
              <a:buNone/>
            </a:pPr>
            <a:r>
              <a:rPr lang="it-IT" altLang="it-IT" sz="2000" dirty="0" smtClean="0"/>
              <a:t>	</a:t>
            </a:r>
            <a:r>
              <a:rPr lang="it-IT" altLang="it-IT" sz="2000" dirty="0" err="1" smtClean="0">
                <a:solidFill>
                  <a:schemeClr val="hlink"/>
                </a:solidFill>
              </a:rPr>
              <a:t>Intervening</a:t>
            </a:r>
            <a:r>
              <a:rPr lang="it-IT" altLang="it-IT" sz="2000" dirty="0" smtClean="0">
                <a:solidFill>
                  <a:schemeClr val="hlink"/>
                </a:solidFill>
              </a:rPr>
              <a:t> </a:t>
            </a:r>
            <a:r>
              <a:rPr lang="it-IT" altLang="it-IT" sz="2000" dirty="0" err="1" smtClean="0">
                <a:solidFill>
                  <a:schemeClr val="hlink"/>
                </a:solidFill>
              </a:rPr>
              <a:t>opportunity</a:t>
            </a:r>
            <a:r>
              <a:rPr lang="it-IT" altLang="it-IT" sz="2000" dirty="0" smtClean="0"/>
              <a:t>. Durante il percorso, il migrante può essere convinto a fermarsi e stabilizzarsi prima del previsto.</a:t>
            </a:r>
          </a:p>
          <a:p>
            <a:pPr lvl="1">
              <a:buFont typeface="Arial" charset="0"/>
              <a:buNone/>
            </a:pPr>
            <a:endParaRPr lang="it-IT" altLang="it-IT" sz="2000" dirty="0" smtClean="0"/>
          </a:p>
          <a:p>
            <a:pPr lvl="1">
              <a:buFont typeface="Arial" charset="0"/>
              <a:buNone/>
            </a:pPr>
            <a:endParaRPr lang="it-IT" altLang="it-IT" sz="2000" dirty="0" smtClean="0"/>
          </a:p>
          <a:p>
            <a:pPr>
              <a:buClr>
                <a:srgbClr val="FF0000"/>
              </a:buClr>
            </a:pPr>
            <a:r>
              <a:rPr lang="it-IT" altLang="it-IT" sz="2800" b="1" dirty="0" smtClean="0">
                <a:solidFill>
                  <a:schemeClr val="hlink"/>
                </a:solidFill>
              </a:rPr>
              <a:t>Chain </a:t>
            </a:r>
            <a:r>
              <a:rPr lang="it-IT" altLang="it-IT" sz="2800" b="1" dirty="0" err="1" smtClean="0">
                <a:solidFill>
                  <a:schemeClr val="hlink"/>
                </a:solidFill>
              </a:rPr>
              <a:t>migration</a:t>
            </a:r>
            <a:endParaRPr lang="it-IT" altLang="it-IT" sz="2800" b="1" dirty="0" smtClean="0">
              <a:solidFill>
                <a:schemeClr val="hlink"/>
              </a:solidFill>
            </a:endParaRPr>
          </a:p>
          <a:p>
            <a:pPr lvl="1">
              <a:buFont typeface="Arial" charset="0"/>
              <a:buNone/>
            </a:pPr>
            <a:r>
              <a:rPr lang="it-IT" altLang="it-IT" dirty="0" smtClean="0"/>
              <a:t>	</a:t>
            </a:r>
            <a:r>
              <a:rPr lang="it-IT" altLang="it-IT" sz="2000" dirty="0" smtClean="0"/>
              <a:t>Quando un migrante incoraggia parenti e conoscenti nel proprio paese d’origine a raggiungerlo nel paese di accoglienza.</a:t>
            </a:r>
          </a:p>
          <a:p>
            <a:pPr lvl="1">
              <a:buFont typeface="Arial" charset="0"/>
              <a:buNone/>
            </a:pPr>
            <a:endParaRPr lang="it-IT" alt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539750" y="260350"/>
            <a:ext cx="82296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altLang="it-IT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diversi volti dell’immigrato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124744"/>
            <a:ext cx="8229600" cy="518457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rgbClr val="FF0000"/>
              </a:buClr>
              <a:defRPr/>
            </a:pPr>
            <a:r>
              <a:rPr lang="it-IT" altLang="it-IT" sz="1600" b="1" dirty="0" smtClean="0">
                <a:solidFill>
                  <a:schemeClr val="hlink"/>
                </a:solidFill>
              </a:rPr>
              <a:t>Regolari</a:t>
            </a:r>
          </a:p>
          <a:p>
            <a:pPr lvl="1">
              <a:defRPr/>
            </a:pPr>
            <a:r>
              <a:rPr lang="it-IT" altLang="it-IT" sz="1600" dirty="0" smtClean="0"/>
              <a:t>Stranieri divenuti italiani per matrimonio, circa 22.500 nel 2017</a:t>
            </a:r>
          </a:p>
          <a:p>
            <a:pPr lvl="1">
              <a:defRPr/>
            </a:pPr>
            <a:r>
              <a:rPr lang="it-IT" altLang="it-IT" sz="1600" dirty="0" smtClean="0"/>
              <a:t>Stranieri con permesso di soggiorno (di durata annuale o biennale) per lavoro o ricongiungimento familiare, ad oggi circa 3.6 milioni</a:t>
            </a:r>
          </a:p>
          <a:p>
            <a:pPr lvl="1">
              <a:defRPr/>
            </a:pPr>
            <a:r>
              <a:rPr lang="it-IT" altLang="it-IT" sz="1600" dirty="0" smtClean="0"/>
              <a:t>Stranieri comunitari, circa 1.6 milioni</a:t>
            </a:r>
          </a:p>
          <a:p>
            <a:pPr lvl="1">
              <a:defRPr/>
            </a:pPr>
            <a:r>
              <a:rPr lang="it-IT" altLang="it-IT" sz="1600" dirty="0" smtClean="0"/>
              <a:t>Stranieri per legge, ma italiani di fatto: i nati in Italia da genitori stranieri, circa 65.000 nel 2018 (circa il 15% delle nascite complessive) che diverranno italiani - su richiesta - solo al compimento del 18° anno d’età (“</a:t>
            </a:r>
            <a:r>
              <a:rPr lang="it-IT" altLang="it-IT" sz="1600" i="1" dirty="0" err="1" smtClean="0"/>
              <a:t>Ius</a:t>
            </a:r>
            <a:r>
              <a:rPr lang="it-IT" altLang="it-IT" sz="1600" i="1" dirty="0" smtClean="0"/>
              <a:t> </a:t>
            </a:r>
            <a:r>
              <a:rPr lang="it-IT" altLang="it-IT" sz="1600" i="1" dirty="0" err="1" smtClean="0"/>
              <a:t>sanguinis</a:t>
            </a:r>
            <a:r>
              <a:rPr lang="it-IT" altLang="it-IT" sz="1600" dirty="0" smtClean="0"/>
              <a:t>”).</a:t>
            </a:r>
          </a:p>
          <a:p>
            <a:pPr>
              <a:defRPr/>
            </a:pPr>
            <a:endParaRPr lang="it-IT" altLang="it-IT" sz="1600" dirty="0" smtClean="0"/>
          </a:p>
          <a:p>
            <a:pPr>
              <a:buClr>
                <a:srgbClr val="FF0000"/>
              </a:buClr>
              <a:defRPr/>
            </a:pPr>
            <a:r>
              <a:rPr lang="it-IT" altLang="it-IT" sz="1600" b="1" dirty="0" smtClean="0">
                <a:solidFill>
                  <a:schemeClr val="hlink"/>
                </a:solidFill>
              </a:rPr>
              <a:t>Asilo politico</a:t>
            </a:r>
            <a:r>
              <a:rPr lang="it-IT" altLang="it-IT" sz="1600" b="1" dirty="0" smtClean="0">
                <a:solidFill>
                  <a:srgbClr val="0B2591"/>
                </a:solidFill>
              </a:rPr>
              <a:t> </a:t>
            </a:r>
          </a:p>
          <a:p>
            <a:pPr lvl="1">
              <a:defRPr/>
            </a:pPr>
            <a:r>
              <a:rPr lang="it-IT" altLang="it-IT" sz="1600" dirty="0" smtClean="0"/>
              <a:t>Stranieri che risiedono in Italia per motivazioni umanitarie, circa 131.000 al 2016</a:t>
            </a:r>
          </a:p>
          <a:p>
            <a:pPr>
              <a:defRPr/>
            </a:pPr>
            <a:endParaRPr lang="it-IT" altLang="it-IT" sz="1600" dirty="0" smtClean="0"/>
          </a:p>
          <a:p>
            <a:pPr>
              <a:buClr>
                <a:srgbClr val="FF0000"/>
              </a:buClr>
              <a:defRPr/>
            </a:pPr>
            <a:r>
              <a:rPr lang="it-IT" altLang="it-IT" sz="1600" b="1" dirty="0" smtClean="0">
                <a:solidFill>
                  <a:schemeClr val="hlink"/>
                </a:solidFill>
              </a:rPr>
              <a:t>Clandestini</a:t>
            </a:r>
          </a:p>
          <a:p>
            <a:pPr lvl="1">
              <a:defRPr/>
            </a:pPr>
            <a:r>
              <a:rPr lang="it-IT" altLang="it-IT" sz="1600" dirty="0" smtClean="0"/>
              <a:t>Irregolari, stranieri entrati regolarmente nel nostro paese, che vi permangono anche dopo la scadenza del permesso di soggiorno</a:t>
            </a:r>
          </a:p>
          <a:p>
            <a:pPr lvl="1">
              <a:defRPr/>
            </a:pPr>
            <a:r>
              <a:rPr lang="it-IT" altLang="it-IT" sz="1600" dirty="0" smtClean="0"/>
              <a:t>Illegali, stranieri entrati illegalmente nel nostro paese e sconosciuti alle autorità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39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39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39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9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39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39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39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39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39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611188" y="1700213"/>
            <a:ext cx="7772400" cy="1470025"/>
          </a:xfrm>
        </p:spPr>
        <p:txBody>
          <a:bodyPr/>
          <a:lstStyle/>
          <a:p>
            <a:pPr algn="l"/>
            <a:r>
              <a:rPr lang="it-IT" altLang="it-IT" sz="4000" smtClean="0"/>
              <a:t>    </a:t>
            </a:r>
            <a:r>
              <a:rPr lang="it-IT" altLang="it-IT" sz="4000" smtClean="0">
                <a:solidFill>
                  <a:srgbClr val="FF0000"/>
                </a:solidFill>
              </a:rPr>
              <a:t>“</a:t>
            </a:r>
            <a:r>
              <a:rPr lang="it-IT" altLang="it-IT" sz="4000" b="1" i="1" smtClean="0">
                <a:solidFill>
                  <a:srgbClr val="FF0000"/>
                </a:solidFill>
              </a:rPr>
              <a:t>Volevamo braccia,</a:t>
            </a:r>
            <a:br>
              <a:rPr lang="it-IT" altLang="it-IT" sz="4000" b="1" i="1" smtClean="0">
                <a:solidFill>
                  <a:srgbClr val="FF0000"/>
                </a:solidFill>
              </a:rPr>
            </a:br>
            <a:r>
              <a:rPr lang="it-IT" altLang="it-IT" sz="4000" b="1" i="1" smtClean="0">
                <a:solidFill>
                  <a:srgbClr val="FF0000"/>
                </a:solidFill>
              </a:rPr>
              <a:t>	       sono arrivati uomini”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971550" y="3886200"/>
            <a:ext cx="7200900" cy="695325"/>
          </a:xfrm>
        </p:spPr>
        <p:txBody>
          <a:bodyPr/>
          <a:lstStyle/>
          <a:p>
            <a:r>
              <a:rPr lang="it-IT" altLang="it-IT" smtClean="0">
                <a:solidFill>
                  <a:schemeClr val="tx1"/>
                </a:solidFill>
              </a:rPr>
              <a:t>				Max Frisch, 1965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426</Words>
  <Application>Microsoft Office PowerPoint</Application>
  <PresentationFormat>Presentazione su schermo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Tema di Office</vt:lpstr>
      <vt:lpstr>Equation</vt:lpstr>
      <vt:lpstr>Grafico</vt:lpstr>
      <vt:lpstr>Le migrazioni</vt:lpstr>
      <vt:lpstr>Tipologie di Migrazione</vt:lpstr>
      <vt:lpstr>Fonti per la migrazione</vt:lpstr>
      <vt:lpstr>Le misure della migrazione</vt:lpstr>
      <vt:lpstr>Perchè si emigra I fattori Push and Pull</vt:lpstr>
      <vt:lpstr>Presentazione standard di PowerPoint</vt:lpstr>
      <vt:lpstr>Alcuni tipi di migrazione volontaria</vt:lpstr>
      <vt:lpstr>Presentazione standard di PowerPoint</vt:lpstr>
      <vt:lpstr>    “Volevamo braccia,         sono arrivati uomini”</vt:lpstr>
      <vt:lpstr>Le fasi dell’emigrazione italiana</vt:lpstr>
      <vt:lpstr>Le destinazioni degli emigranti italiani – 1830-1967</vt:lpstr>
      <vt:lpstr>Italiani nel mondo al 1° gennaio 2009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lugavez</dc:creator>
  <cp:lastModifiedBy>Matteo</cp:lastModifiedBy>
  <cp:revision>186</cp:revision>
  <dcterms:created xsi:type="dcterms:W3CDTF">2011-11-22T10:09:41Z</dcterms:created>
  <dcterms:modified xsi:type="dcterms:W3CDTF">2020-11-26T13:32:55Z</dcterms:modified>
</cp:coreProperties>
</file>