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9" r:id="rId2"/>
    <p:sldId id="297" r:id="rId3"/>
    <p:sldId id="283" r:id="rId4"/>
    <p:sldId id="285" r:id="rId5"/>
    <p:sldId id="284" r:id="rId6"/>
    <p:sldId id="286" r:id="rId7"/>
    <p:sldId id="298" r:id="rId8"/>
    <p:sldId id="300" r:id="rId9"/>
    <p:sldId id="301" r:id="rId10"/>
    <p:sldId id="302" r:id="rId11"/>
    <p:sldId id="307" r:id="rId12"/>
    <p:sldId id="303" r:id="rId13"/>
    <p:sldId id="304" r:id="rId14"/>
    <p:sldId id="305" r:id="rId15"/>
    <p:sldId id="306" r:id="rId16"/>
    <p:sldId id="276" r:id="rId17"/>
    <p:sldId id="282" r:id="rId18"/>
    <p:sldId id="278" r:id="rId19"/>
    <p:sldId id="279" r:id="rId20"/>
    <p:sldId id="287" r:id="rId21"/>
    <p:sldId id="289" r:id="rId22"/>
    <p:sldId id="290" r:id="rId23"/>
    <p:sldId id="291" r:id="rId24"/>
    <p:sldId id="294" r:id="rId25"/>
    <p:sldId id="293" r:id="rId26"/>
    <p:sldId id="295" r:id="rId27"/>
    <p:sldId id="296" r:id="rId2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99CC"/>
    <a:srgbClr val="0099FF"/>
    <a:srgbClr val="0000FF"/>
    <a:srgbClr val="F0F6A8"/>
    <a:srgbClr val="FF0000"/>
    <a:srgbClr val="0066CC"/>
    <a:srgbClr val="0033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ile scuro 1 - Colore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056" y="-4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972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972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972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37BC386-CEC2-4464-86C6-412706EA533B}" type="slidenum">
              <a:rPr lang="it-IT"/>
              <a:pPr>
                <a:defRPr/>
              </a:pPr>
              <a:t>‹N›</a:t>
            </a:fld>
            <a:endParaRPr lang="it-IT"/>
          </a:p>
        </p:txBody>
      </p:sp>
    </p:spTree>
    <p:extLst>
      <p:ext uri="{BB962C8B-B14F-4D97-AF65-F5344CB8AC3E}">
        <p14:creationId xmlns:p14="http://schemas.microsoft.com/office/powerpoint/2010/main" val="2946449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8E14A9D-12F3-4041-8856-2FBD82D37976}" type="slidenum">
              <a:rPr lang="it-IT" altLang="en-US" smtClean="0"/>
              <a:pPr eaLnBrk="1" hangingPunct="1">
                <a:spcBef>
                  <a:spcPct val="0"/>
                </a:spcBef>
              </a:pPr>
              <a:t>2</a:t>
            </a:fld>
            <a:endParaRPr lang="it-IT" altLang="en-US" smtClean="0"/>
          </a:p>
        </p:txBody>
      </p:sp>
      <p:sp>
        <p:nvSpPr>
          <p:cNvPr id="29699" name="Segnaposto immagine diapositiva 1"/>
          <p:cNvSpPr>
            <a:spLocks noGrp="1" noRot="1" noChangeAspect="1" noTextEdit="1"/>
          </p:cNvSpPr>
          <p:nvPr>
            <p:ph type="sldImg"/>
          </p:nvPr>
        </p:nvSpPr>
        <p:spPr>
          <a:ln/>
        </p:spPr>
      </p:sp>
      <p:sp>
        <p:nvSpPr>
          <p:cNvPr id="29700"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9701" name="Segnaposto numero diapositiva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19425E6-0DC2-48D8-84D8-0F0B5E5E6620}" type="slidenum">
              <a:rPr lang="it-IT" altLang="en-US"/>
              <a:pPr algn="r" eaLnBrk="1" hangingPunct="1">
                <a:spcBef>
                  <a:spcPct val="0"/>
                </a:spcBef>
              </a:pPr>
              <a:t>2</a:t>
            </a:fld>
            <a:endParaRPr lang="it-I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D68CA5F-7FE7-4DE2-B88C-7D37F6BAA57F}" type="slidenum">
              <a:rPr lang="it-IT"/>
              <a:pPr>
                <a:defRPr/>
              </a:pPr>
              <a:t>‹N›</a:t>
            </a:fld>
            <a:endParaRPr lang="it-IT"/>
          </a:p>
        </p:txBody>
      </p:sp>
    </p:spTree>
    <p:extLst>
      <p:ext uri="{BB962C8B-B14F-4D97-AF65-F5344CB8AC3E}">
        <p14:creationId xmlns:p14="http://schemas.microsoft.com/office/powerpoint/2010/main" val="419660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98E16B3-10A2-4B6F-87AC-85AC8695DF5A}" type="slidenum">
              <a:rPr lang="it-IT"/>
              <a:pPr>
                <a:defRPr/>
              </a:pPr>
              <a:t>‹N›</a:t>
            </a:fld>
            <a:endParaRPr lang="it-IT"/>
          </a:p>
        </p:txBody>
      </p:sp>
    </p:spTree>
    <p:extLst>
      <p:ext uri="{BB962C8B-B14F-4D97-AF65-F5344CB8AC3E}">
        <p14:creationId xmlns:p14="http://schemas.microsoft.com/office/powerpoint/2010/main" val="211528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0C33892-654D-4B87-B315-01D809B08A6D}" type="slidenum">
              <a:rPr lang="it-IT"/>
              <a:pPr>
                <a:defRPr/>
              </a:pPr>
              <a:t>‹N›</a:t>
            </a:fld>
            <a:endParaRPr lang="it-IT"/>
          </a:p>
        </p:txBody>
      </p:sp>
    </p:spTree>
    <p:extLst>
      <p:ext uri="{BB962C8B-B14F-4D97-AF65-F5344CB8AC3E}">
        <p14:creationId xmlns:p14="http://schemas.microsoft.com/office/powerpoint/2010/main" val="68724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468F8BF-893E-486F-AAC8-45404B0D03D4}" type="slidenum">
              <a:rPr lang="it-IT"/>
              <a:pPr>
                <a:defRPr/>
              </a:pPr>
              <a:t>‹N›</a:t>
            </a:fld>
            <a:endParaRPr lang="it-IT"/>
          </a:p>
        </p:txBody>
      </p:sp>
    </p:spTree>
    <p:extLst>
      <p:ext uri="{BB962C8B-B14F-4D97-AF65-F5344CB8AC3E}">
        <p14:creationId xmlns:p14="http://schemas.microsoft.com/office/powerpoint/2010/main" val="569100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539873C-7749-4214-A8D1-ED5639FA4797}" type="slidenum">
              <a:rPr lang="it-IT"/>
              <a:pPr>
                <a:defRPr/>
              </a:pPr>
              <a:t>‹N›</a:t>
            </a:fld>
            <a:endParaRPr lang="it-IT"/>
          </a:p>
        </p:txBody>
      </p:sp>
    </p:spTree>
    <p:extLst>
      <p:ext uri="{BB962C8B-B14F-4D97-AF65-F5344CB8AC3E}">
        <p14:creationId xmlns:p14="http://schemas.microsoft.com/office/powerpoint/2010/main" val="204000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E499CFD-3E4C-4A5A-9FBB-284E7A02CEFF}" type="slidenum">
              <a:rPr lang="it-IT"/>
              <a:pPr>
                <a:defRPr/>
              </a:pPr>
              <a:t>‹N›</a:t>
            </a:fld>
            <a:endParaRPr lang="it-IT"/>
          </a:p>
        </p:txBody>
      </p:sp>
    </p:spTree>
    <p:extLst>
      <p:ext uri="{BB962C8B-B14F-4D97-AF65-F5344CB8AC3E}">
        <p14:creationId xmlns:p14="http://schemas.microsoft.com/office/powerpoint/2010/main" val="381592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72449A5-3F9B-48DF-974C-38B234AB3506}" type="slidenum">
              <a:rPr lang="it-IT"/>
              <a:pPr>
                <a:defRPr/>
              </a:pPr>
              <a:t>‹N›</a:t>
            </a:fld>
            <a:endParaRPr lang="it-IT"/>
          </a:p>
        </p:txBody>
      </p:sp>
    </p:spTree>
    <p:extLst>
      <p:ext uri="{BB962C8B-B14F-4D97-AF65-F5344CB8AC3E}">
        <p14:creationId xmlns:p14="http://schemas.microsoft.com/office/powerpoint/2010/main" val="371875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1B2C2F6-998D-49FF-80B2-64F229E6A6A9}" type="slidenum">
              <a:rPr lang="it-IT"/>
              <a:pPr>
                <a:defRPr/>
              </a:pPr>
              <a:t>‹N›</a:t>
            </a:fld>
            <a:endParaRPr lang="it-IT"/>
          </a:p>
        </p:txBody>
      </p:sp>
    </p:spTree>
    <p:extLst>
      <p:ext uri="{BB962C8B-B14F-4D97-AF65-F5344CB8AC3E}">
        <p14:creationId xmlns:p14="http://schemas.microsoft.com/office/powerpoint/2010/main" val="210634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2EE21C4E-2E87-447C-8C99-290CF08CFD1A}" type="slidenum">
              <a:rPr lang="it-IT"/>
              <a:pPr>
                <a:defRPr/>
              </a:pPr>
              <a:t>‹N›</a:t>
            </a:fld>
            <a:endParaRPr lang="it-IT"/>
          </a:p>
        </p:txBody>
      </p:sp>
    </p:spTree>
    <p:extLst>
      <p:ext uri="{BB962C8B-B14F-4D97-AF65-F5344CB8AC3E}">
        <p14:creationId xmlns:p14="http://schemas.microsoft.com/office/powerpoint/2010/main" val="30321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2B02941F-D410-4245-9511-5D161E9B2BD9}" type="slidenum">
              <a:rPr lang="it-IT"/>
              <a:pPr>
                <a:defRPr/>
              </a:pPr>
              <a:t>‹N›</a:t>
            </a:fld>
            <a:endParaRPr lang="it-IT"/>
          </a:p>
        </p:txBody>
      </p:sp>
    </p:spTree>
    <p:extLst>
      <p:ext uri="{BB962C8B-B14F-4D97-AF65-F5344CB8AC3E}">
        <p14:creationId xmlns:p14="http://schemas.microsoft.com/office/powerpoint/2010/main" val="282990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C4647601-03B3-4124-8C72-1545B93A0767}" type="slidenum">
              <a:rPr lang="it-IT"/>
              <a:pPr>
                <a:defRPr/>
              </a:pPr>
              <a:t>‹N›</a:t>
            </a:fld>
            <a:endParaRPr lang="it-IT"/>
          </a:p>
        </p:txBody>
      </p:sp>
    </p:spTree>
    <p:extLst>
      <p:ext uri="{BB962C8B-B14F-4D97-AF65-F5344CB8AC3E}">
        <p14:creationId xmlns:p14="http://schemas.microsoft.com/office/powerpoint/2010/main" val="83588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2B54D6C-B7BC-4AEC-BEA6-ECB110955B46}" type="slidenum">
              <a:rPr lang="it-IT"/>
              <a:pPr>
                <a:defRPr/>
              </a:pPr>
              <a:t>‹N›</a:t>
            </a:fld>
            <a:endParaRPr lang="it-IT"/>
          </a:p>
        </p:txBody>
      </p:sp>
    </p:spTree>
    <p:extLst>
      <p:ext uri="{BB962C8B-B14F-4D97-AF65-F5344CB8AC3E}">
        <p14:creationId xmlns:p14="http://schemas.microsoft.com/office/powerpoint/2010/main" val="279216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7B3845B-1FBC-4987-A0B5-0EA12BA64DB2}" type="slidenum">
              <a:rPr lang="it-IT"/>
              <a:pPr>
                <a:defRPr/>
              </a:pPr>
              <a:t>‹N›</a:t>
            </a:fld>
            <a:endParaRPr lang="it-IT"/>
          </a:p>
        </p:txBody>
      </p:sp>
    </p:spTree>
    <p:extLst>
      <p:ext uri="{BB962C8B-B14F-4D97-AF65-F5344CB8AC3E}">
        <p14:creationId xmlns:p14="http://schemas.microsoft.com/office/powerpoint/2010/main" val="223444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CC"/>
            </a:gs>
            <a:gs pos="50000">
              <a:srgbClr val="FFFFFF"/>
            </a:gs>
            <a:gs pos="100000">
              <a:srgbClr val="0066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smtClean="0"/>
              <a:t>Fare clic per modificare gli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9D7C553-053B-45E7-94F4-FB9E01FAD0E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5.bin"/><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39750" y="260350"/>
            <a:ext cx="7993063" cy="523875"/>
          </a:xfrm>
          <a:prstGeom prst="rect">
            <a:avLst/>
          </a:prstGeom>
          <a:noFill/>
          <a:ln w="9525">
            <a:noFill/>
            <a:miter lim="800000"/>
            <a:headEnd/>
            <a:tailEnd/>
          </a:ln>
          <a:effectLst/>
        </p:spPr>
        <p:txBody>
          <a:bodyPr>
            <a:spAutoFit/>
          </a:bodyPr>
          <a:lstStyle/>
          <a:p>
            <a:pPr algn="ctr">
              <a:spcBef>
                <a:spcPct val="50000"/>
              </a:spcBef>
              <a:defRPr/>
            </a:pPr>
            <a:r>
              <a:rPr lang="it-IT" sz="2800" b="1" dirty="0">
                <a:solidFill>
                  <a:srgbClr val="FF0000"/>
                </a:solidFill>
                <a:effectLst>
                  <a:outerShdw blurRad="38100" dist="38100" dir="2700000" algn="tl">
                    <a:srgbClr val="000000"/>
                  </a:outerShdw>
                </a:effectLst>
              </a:rPr>
              <a:t>La struttura per sesso ed età</a:t>
            </a:r>
          </a:p>
        </p:txBody>
      </p:sp>
      <p:sp>
        <p:nvSpPr>
          <p:cNvPr id="2051" name="Rettangolo 2"/>
          <p:cNvSpPr>
            <a:spLocks noChangeArrowheads="1"/>
          </p:cNvSpPr>
          <p:nvPr/>
        </p:nvSpPr>
        <p:spPr bwMode="auto">
          <a:xfrm>
            <a:off x="684213" y="1125538"/>
            <a:ext cx="792003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latin typeface="Comic Sans MS" pitchFamily="66" charset="0"/>
              </a:rPr>
              <a:t>E’ </a:t>
            </a:r>
            <a:r>
              <a:rPr lang="en-US" altLang="en-US" sz="2400" dirty="0" err="1">
                <a:latin typeface="Comic Sans MS" pitchFamily="66" charset="0"/>
              </a:rPr>
              <a:t>una</a:t>
            </a:r>
            <a:r>
              <a:rPr lang="en-US" altLang="en-US" sz="2400" dirty="0">
                <a:latin typeface="Comic Sans MS" pitchFamily="66" charset="0"/>
              </a:rPr>
              <a:t> </a:t>
            </a:r>
            <a:r>
              <a:rPr lang="en-US" altLang="en-US" sz="2400" dirty="0" err="1">
                <a:latin typeface="Comic Sans MS" pitchFamily="66" charset="0"/>
              </a:rPr>
              <a:t>caratteristica</a:t>
            </a:r>
            <a:r>
              <a:rPr lang="en-US" altLang="en-US" sz="2400" dirty="0">
                <a:latin typeface="Comic Sans MS" pitchFamily="66" charset="0"/>
              </a:rPr>
              <a:t> </a:t>
            </a:r>
            <a:r>
              <a:rPr lang="en-US" altLang="en-US" sz="2400" dirty="0" err="1">
                <a:latin typeface="Comic Sans MS" pitchFamily="66" charset="0"/>
              </a:rPr>
              <a:t>fondamentale</a:t>
            </a:r>
            <a:r>
              <a:rPr lang="en-US" altLang="en-US" sz="2400" dirty="0">
                <a:latin typeface="Comic Sans MS" pitchFamily="66" charset="0"/>
              </a:rPr>
              <a:t> </a:t>
            </a:r>
            <a:r>
              <a:rPr lang="en-US" altLang="en-US" sz="2400" dirty="0" err="1">
                <a:latin typeface="Comic Sans MS" pitchFamily="66" charset="0"/>
              </a:rPr>
              <a:t>delle</a:t>
            </a:r>
            <a:r>
              <a:rPr lang="en-US" altLang="en-US" sz="2400" dirty="0">
                <a:latin typeface="Comic Sans MS" pitchFamily="66" charset="0"/>
              </a:rPr>
              <a:t> </a:t>
            </a:r>
            <a:r>
              <a:rPr lang="en-US" altLang="en-US" sz="2400" dirty="0" err="1">
                <a:latin typeface="Comic Sans MS" pitchFamily="66" charset="0"/>
              </a:rPr>
              <a:t>popolazioni</a:t>
            </a:r>
            <a:r>
              <a:rPr lang="en-US" altLang="en-US" sz="2400" dirty="0">
                <a:latin typeface="Comic Sans MS" pitchFamily="66" charset="0"/>
              </a:rPr>
              <a:t> </a:t>
            </a:r>
            <a:r>
              <a:rPr lang="en-US" altLang="en-US" sz="2400" dirty="0" err="1">
                <a:latin typeface="Comic Sans MS" pitchFamily="66" charset="0"/>
              </a:rPr>
              <a:t>umane</a:t>
            </a:r>
            <a:r>
              <a:rPr lang="en-US" altLang="en-US" sz="2400" dirty="0">
                <a:latin typeface="Comic Sans MS" pitchFamily="66" charset="0"/>
              </a:rPr>
              <a:t> </a:t>
            </a:r>
            <a:r>
              <a:rPr lang="en-US" altLang="en-US" sz="2400" dirty="0" err="1">
                <a:latin typeface="Comic Sans MS" pitchFamily="66" charset="0"/>
              </a:rPr>
              <a:t>poichè</a:t>
            </a:r>
            <a:r>
              <a:rPr lang="en-US" altLang="en-US" sz="2400" dirty="0">
                <a:latin typeface="Comic Sans MS" pitchFamily="66" charset="0"/>
              </a:rPr>
              <a:t> ha un </a:t>
            </a:r>
            <a:r>
              <a:rPr lang="en-US" altLang="en-US" sz="2400" dirty="0" err="1">
                <a:latin typeface="Comic Sans MS" pitchFamily="66" charset="0"/>
              </a:rPr>
              <a:t>impatto</a:t>
            </a:r>
            <a:r>
              <a:rPr lang="en-US" altLang="en-US" sz="2400" dirty="0">
                <a:latin typeface="Comic Sans MS" pitchFamily="66" charset="0"/>
              </a:rPr>
              <a:t> </a:t>
            </a:r>
            <a:r>
              <a:rPr lang="en-US" altLang="en-US" sz="2400" dirty="0" err="1">
                <a:latin typeface="Comic Sans MS" pitchFamily="66" charset="0"/>
              </a:rPr>
              <a:t>considerevole</a:t>
            </a:r>
            <a:r>
              <a:rPr lang="en-US" altLang="en-US" sz="2400" dirty="0">
                <a:latin typeface="Comic Sans MS" pitchFamily="66" charset="0"/>
              </a:rPr>
              <a:t> sui </a:t>
            </a:r>
            <a:r>
              <a:rPr lang="en-US" altLang="en-US" sz="2400" dirty="0" err="1">
                <a:latin typeface="Comic Sans MS" pitchFamily="66" charset="0"/>
              </a:rPr>
              <a:t>processi</a:t>
            </a:r>
            <a:r>
              <a:rPr lang="en-US" altLang="en-US" sz="2400" dirty="0">
                <a:latin typeface="Comic Sans MS" pitchFamily="66" charset="0"/>
              </a:rPr>
              <a:t> </a:t>
            </a:r>
            <a:r>
              <a:rPr lang="en-US" altLang="en-US" sz="2400" dirty="0" err="1">
                <a:latin typeface="Comic Sans MS" pitchFamily="66" charset="0"/>
              </a:rPr>
              <a:t>sanitari</a:t>
            </a:r>
            <a:r>
              <a:rPr lang="en-US" altLang="en-US" sz="2400" dirty="0">
                <a:latin typeface="Comic Sans MS" pitchFamily="66" charset="0"/>
              </a:rPr>
              <a:t>, socio-</a:t>
            </a:r>
            <a:r>
              <a:rPr lang="en-US" altLang="en-US" sz="2400" dirty="0" err="1">
                <a:latin typeface="Comic Sans MS" pitchFamily="66" charset="0"/>
              </a:rPr>
              <a:t>economici</a:t>
            </a:r>
            <a:r>
              <a:rPr lang="en-US" altLang="en-US" sz="2400" dirty="0">
                <a:latin typeface="Comic Sans MS" pitchFamily="66" charset="0"/>
              </a:rPr>
              <a:t> e </a:t>
            </a:r>
            <a:r>
              <a:rPr lang="en-US" altLang="en-US" sz="2400" dirty="0" err="1">
                <a:latin typeface="Comic Sans MS" pitchFamily="66" charset="0"/>
              </a:rPr>
              <a:t>politici</a:t>
            </a:r>
            <a:r>
              <a:rPr lang="en-US" altLang="en-US" sz="2400" dirty="0">
                <a:latin typeface="Comic Sans MS" pitchFamily="66" charset="0"/>
              </a:rPr>
              <a:t>, </a:t>
            </a:r>
            <a:r>
              <a:rPr lang="en-US" altLang="en-US" sz="2400" dirty="0" err="1">
                <a:latin typeface="Comic Sans MS" pitchFamily="66" charset="0"/>
              </a:rPr>
              <a:t>sia</a:t>
            </a:r>
            <a:r>
              <a:rPr lang="en-US" altLang="en-US" sz="2400" dirty="0">
                <a:latin typeface="Comic Sans MS" pitchFamily="66" charset="0"/>
              </a:rPr>
              <a:t> </a:t>
            </a:r>
            <a:r>
              <a:rPr lang="en-US" altLang="en-US" sz="2400" dirty="0" err="1">
                <a:latin typeface="Comic Sans MS" pitchFamily="66" charset="0"/>
              </a:rPr>
              <a:t>presenti</a:t>
            </a:r>
            <a:r>
              <a:rPr lang="en-US" altLang="en-US" sz="2400" dirty="0">
                <a:latin typeface="Comic Sans MS" pitchFamily="66" charset="0"/>
              </a:rPr>
              <a:t> </a:t>
            </a:r>
            <a:r>
              <a:rPr lang="en-US" altLang="en-US" sz="2400" dirty="0" err="1">
                <a:latin typeface="Comic Sans MS" pitchFamily="66" charset="0"/>
              </a:rPr>
              <a:t>che</a:t>
            </a:r>
            <a:r>
              <a:rPr lang="en-US" altLang="en-US" sz="2400" dirty="0">
                <a:latin typeface="Comic Sans MS" pitchFamily="66" charset="0"/>
              </a:rPr>
              <a:t> </a:t>
            </a:r>
            <a:r>
              <a:rPr lang="en-US" altLang="en-US" sz="2400" dirty="0" err="1">
                <a:latin typeface="Comic Sans MS" pitchFamily="66" charset="0"/>
              </a:rPr>
              <a:t>futuri</a:t>
            </a:r>
            <a:r>
              <a:rPr lang="en-US" altLang="en-US" sz="2400" dirty="0">
                <a:latin typeface="Comic Sans MS" pitchFamily="66" charset="0"/>
              </a:rPr>
              <a:t>.</a:t>
            </a:r>
          </a:p>
          <a:p>
            <a:pPr eaLnBrk="1" hangingPunct="1">
              <a:spcBef>
                <a:spcPct val="0"/>
              </a:spcBef>
              <a:buFontTx/>
              <a:buNone/>
            </a:pPr>
            <a:endParaRPr lang="en-US" altLang="en-US" sz="2400" dirty="0" smtClean="0">
              <a:latin typeface="Comic Sans MS" pitchFamily="66" charset="0"/>
            </a:endParaRPr>
          </a:p>
          <a:p>
            <a:pPr eaLnBrk="1" hangingPunct="1">
              <a:spcBef>
                <a:spcPct val="0"/>
              </a:spcBef>
              <a:buFontTx/>
              <a:buNone/>
            </a:pPr>
            <a:r>
              <a:rPr lang="en-US" altLang="en-US" sz="2400" dirty="0" smtClean="0">
                <a:latin typeface="Comic Sans MS" pitchFamily="66" charset="0"/>
              </a:rPr>
              <a:t>Per </a:t>
            </a:r>
            <a:r>
              <a:rPr lang="en-US" altLang="en-US" sz="2400" dirty="0" err="1">
                <a:latin typeface="Comic Sans MS" pitchFamily="66" charset="0"/>
              </a:rPr>
              <a:t>esempio</a:t>
            </a:r>
            <a:r>
              <a:rPr lang="en-US" altLang="en-US" sz="2400" dirty="0">
                <a:latin typeface="Comic Sans MS" pitchFamily="66" charset="0"/>
              </a:rPr>
              <a:t>, </a:t>
            </a:r>
            <a:r>
              <a:rPr lang="en-US" altLang="en-US" sz="2400" dirty="0" err="1">
                <a:latin typeface="Comic Sans MS" pitchFamily="66" charset="0"/>
              </a:rPr>
              <a:t>differenti</a:t>
            </a:r>
            <a:r>
              <a:rPr lang="en-US" altLang="en-US" sz="2400" dirty="0">
                <a:latin typeface="Comic Sans MS" pitchFamily="66" charset="0"/>
              </a:rPr>
              <a:t> </a:t>
            </a:r>
            <a:r>
              <a:rPr lang="en-US" altLang="en-US" sz="2400" dirty="0" err="1">
                <a:latin typeface="Comic Sans MS" pitchFamily="66" charset="0"/>
              </a:rPr>
              <a:t>strutture</a:t>
            </a:r>
            <a:r>
              <a:rPr lang="en-US" altLang="en-US" sz="2400" dirty="0">
                <a:latin typeface="Comic Sans MS" pitchFamily="66" charset="0"/>
              </a:rPr>
              <a:t> per </a:t>
            </a:r>
            <a:r>
              <a:rPr lang="en-US" altLang="en-US" sz="2400" dirty="0" err="1">
                <a:latin typeface="Comic Sans MS" pitchFamily="66" charset="0"/>
              </a:rPr>
              <a:t>età</a:t>
            </a:r>
            <a:r>
              <a:rPr lang="en-US" altLang="en-US" sz="2400" dirty="0">
                <a:latin typeface="Comic Sans MS" pitchFamily="66" charset="0"/>
              </a:rPr>
              <a:t> e </a:t>
            </a:r>
            <a:r>
              <a:rPr lang="en-US" altLang="en-US" sz="2400" dirty="0" err="1">
                <a:latin typeface="Comic Sans MS" pitchFamily="66" charset="0"/>
              </a:rPr>
              <a:t>sesso</a:t>
            </a:r>
            <a:r>
              <a:rPr lang="en-US" altLang="en-US" sz="2400" dirty="0">
                <a:latin typeface="Comic Sans MS" pitchFamily="66" charset="0"/>
              </a:rPr>
              <a:t> </a:t>
            </a:r>
            <a:r>
              <a:rPr lang="en-US" altLang="en-US" sz="2400" dirty="0" err="1">
                <a:latin typeface="Comic Sans MS" pitchFamily="66" charset="0"/>
              </a:rPr>
              <a:t>danno</a:t>
            </a:r>
            <a:r>
              <a:rPr lang="en-US" altLang="en-US" sz="2400" dirty="0">
                <a:latin typeface="Comic Sans MS" pitchFamily="66" charset="0"/>
              </a:rPr>
              <a:t> </a:t>
            </a:r>
            <a:r>
              <a:rPr lang="en-US" altLang="en-US" sz="2400" dirty="0" err="1">
                <a:latin typeface="Comic Sans MS" pitchFamily="66" charset="0"/>
              </a:rPr>
              <a:t>origine</a:t>
            </a:r>
            <a:r>
              <a:rPr lang="en-US" altLang="en-US" sz="2400" dirty="0">
                <a:latin typeface="Comic Sans MS" pitchFamily="66" charset="0"/>
              </a:rPr>
              <a:t> non solo a </a:t>
            </a:r>
            <a:r>
              <a:rPr lang="en-US" altLang="en-US" sz="2400" dirty="0" err="1">
                <a:latin typeface="Comic Sans MS" pitchFamily="66" charset="0"/>
              </a:rPr>
              <a:t>differenti</a:t>
            </a:r>
            <a:r>
              <a:rPr lang="en-US" altLang="en-US" sz="2400" dirty="0">
                <a:latin typeface="Comic Sans MS" pitchFamily="66" charset="0"/>
              </a:rPr>
              <a:t> quote di </a:t>
            </a:r>
            <a:r>
              <a:rPr lang="en-US" altLang="en-US" sz="2400" dirty="0" err="1">
                <a:latin typeface="Comic Sans MS" pitchFamily="66" charset="0"/>
              </a:rPr>
              <a:t>popolazione</a:t>
            </a:r>
            <a:r>
              <a:rPr lang="en-US" altLang="en-US" sz="2400" dirty="0">
                <a:latin typeface="Comic Sans MS" pitchFamily="66" charset="0"/>
              </a:rPr>
              <a:t> in </a:t>
            </a:r>
            <a:r>
              <a:rPr lang="en-US" altLang="en-US" sz="2400" dirty="0" err="1">
                <a:latin typeface="Comic Sans MS" pitchFamily="66" charset="0"/>
              </a:rPr>
              <a:t>età</a:t>
            </a:r>
            <a:r>
              <a:rPr lang="en-US" altLang="en-US" sz="2400" dirty="0">
                <a:latin typeface="Comic Sans MS" pitchFamily="66" charset="0"/>
              </a:rPr>
              <a:t> </a:t>
            </a:r>
            <a:r>
              <a:rPr lang="en-US" altLang="en-US" sz="2400" dirty="0" err="1">
                <a:latin typeface="Comic Sans MS" pitchFamily="66" charset="0"/>
              </a:rPr>
              <a:t>lavorativa</a:t>
            </a:r>
            <a:r>
              <a:rPr lang="en-US" altLang="en-US" sz="2400" dirty="0">
                <a:latin typeface="Comic Sans MS" pitchFamily="66" charset="0"/>
              </a:rPr>
              <a:t> o </a:t>
            </a:r>
            <a:r>
              <a:rPr lang="en-US" altLang="en-US" sz="2400" dirty="0" err="1">
                <a:latin typeface="Comic Sans MS" pitchFamily="66" charset="0"/>
              </a:rPr>
              <a:t>scolastica</a:t>
            </a:r>
            <a:r>
              <a:rPr lang="en-US" altLang="en-US" sz="2400" dirty="0">
                <a:latin typeface="Comic Sans MS" pitchFamily="66" charset="0"/>
              </a:rPr>
              <a:t>, ma </a:t>
            </a:r>
            <a:r>
              <a:rPr lang="en-US" altLang="en-US" sz="2400" dirty="0" err="1">
                <a:latin typeface="Comic Sans MS" pitchFamily="66" charset="0"/>
              </a:rPr>
              <a:t>anche</a:t>
            </a:r>
            <a:r>
              <a:rPr lang="en-US" altLang="en-US" sz="2400" dirty="0">
                <a:latin typeface="Comic Sans MS" pitchFamily="66" charset="0"/>
              </a:rPr>
              <a:t> </a:t>
            </a:r>
            <a:r>
              <a:rPr lang="en-US" altLang="en-US" sz="2400" dirty="0" smtClean="0">
                <a:latin typeface="Comic Sans MS" pitchFamily="66" charset="0"/>
              </a:rPr>
              <a:t>a diverse </a:t>
            </a:r>
            <a:r>
              <a:rPr lang="en-US" altLang="en-US" sz="2400" dirty="0" err="1">
                <a:latin typeface="Comic Sans MS" pitchFamily="66" charset="0"/>
              </a:rPr>
              <a:t>necessità</a:t>
            </a:r>
            <a:r>
              <a:rPr lang="en-US" altLang="en-US" sz="2400" dirty="0">
                <a:latin typeface="Comic Sans MS" pitchFamily="66" charset="0"/>
              </a:rPr>
              <a:t> di </a:t>
            </a:r>
            <a:r>
              <a:rPr lang="en-US" altLang="en-US" sz="2400" dirty="0" err="1">
                <a:latin typeface="Comic Sans MS" pitchFamily="66" charset="0"/>
              </a:rPr>
              <a:t>assistenza</a:t>
            </a:r>
            <a:r>
              <a:rPr lang="en-US" altLang="en-US" sz="2400" dirty="0">
                <a:latin typeface="Comic Sans MS" pitchFamily="66" charset="0"/>
              </a:rPr>
              <a:t> sanitaria e </a:t>
            </a:r>
            <a:r>
              <a:rPr lang="en-US" altLang="en-US" sz="2400" dirty="0" err="1">
                <a:latin typeface="Comic Sans MS" pitchFamily="66" charset="0"/>
              </a:rPr>
              <a:t>sociale</a:t>
            </a:r>
            <a:r>
              <a:rPr lang="en-US" altLang="en-US" sz="2400" dirty="0">
                <a:latin typeface="Comic Sans MS" pitchFamily="66" charset="0"/>
              </a:rPr>
              <a:t> da parte </a:t>
            </a:r>
            <a:r>
              <a:rPr lang="en-US" altLang="en-US" sz="2400" dirty="0" err="1">
                <a:latin typeface="Comic Sans MS" pitchFamily="66" charset="0"/>
              </a:rPr>
              <a:t>dello</a:t>
            </a:r>
            <a:r>
              <a:rPr lang="en-US" altLang="en-US" sz="2400" dirty="0">
                <a:latin typeface="Comic Sans MS" pitchFamily="66" charset="0"/>
              </a:rPr>
              <a:t> </a:t>
            </a:r>
            <a:r>
              <a:rPr lang="en-US" altLang="en-US" sz="2400" dirty="0" err="1">
                <a:latin typeface="Comic Sans MS" pitchFamily="66" charset="0"/>
              </a:rPr>
              <a:t>stato</a:t>
            </a:r>
            <a:endParaRPr lang="en-US" alt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39750" y="260350"/>
            <a:ext cx="7993063" cy="461963"/>
          </a:xfrm>
          <a:prstGeom prst="rect">
            <a:avLst/>
          </a:prstGeom>
          <a:noFill/>
          <a:ln w="9525">
            <a:noFill/>
            <a:miter lim="800000"/>
            <a:headEnd/>
            <a:tailEnd/>
          </a:ln>
          <a:effectLst/>
        </p:spPr>
        <p:txBody>
          <a:bodyPr>
            <a:spAutoFit/>
          </a:bodyPr>
          <a:lstStyle/>
          <a:p>
            <a:pPr algn="ctr">
              <a:spcBef>
                <a:spcPct val="50000"/>
              </a:spcBef>
              <a:defRPr/>
            </a:pPr>
            <a:r>
              <a:rPr lang="it-IT" sz="2400" b="1" dirty="0">
                <a:solidFill>
                  <a:srgbClr val="FF0000"/>
                </a:solidFill>
                <a:effectLst>
                  <a:outerShdw blurRad="38100" dist="38100" dir="2700000" algn="tl">
                    <a:srgbClr val="000000"/>
                  </a:outerShdw>
                </a:effectLst>
              </a:rPr>
              <a:t>L’effetto della fecondità</a:t>
            </a:r>
          </a:p>
        </p:txBody>
      </p:sp>
      <p:sp>
        <p:nvSpPr>
          <p:cNvPr id="11267" name="CasellaDiTesto 2"/>
          <p:cNvSpPr txBox="1">
            <a:spLocks noChangeArrowheads="1"/>
          </p:cNvSpPr>
          <p:nvPr/>
        </p:nvSpPr>
        <p:spPr bwMode="auto">
          <a:xfrm>
            <a:off x="900113" y="1268413"/>
            <a:ext cx="74168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Comic Sans MS" pitchFamily="66" charset="0"/>
              </a:rPr>
              <a:t>Il calo della fecondità porta inizialmente a un minor numero di infanti che “entrano” nella popolazione, diminuendo la base della popolazione</a:t>
            </a:r>
          </a:p>
          <a:p>
            <a:pPr eaLnBrk="1" hangingPunct="1">
              <a:spcBef>
                <a:spcPct val="0"/>
              </a:spcBef>
              <a:buFontTx/>
              <a:buNone/>
            </a:pPr>
            <a:endParaRPr lang="en-US" altLang="en-US" sz="2000">
              <a:latin typeface="Comic Sans MS" pitchFamily="66" charset="0"/>
            </a:endParaRPr>
          </a:p>
          <a:p>
            <a:pPr eaLnBrk="1" hangingPunct="1">
              <a:spcBef>
                <a:spcPct val="0"/>
              </a:spcBef>
              <a:buFontTx/>
              <a:buNone/>
            </a:pPr>
            <a:r>
              <a:rPr lang="en-US" altLang="en-US" sz="2000">
                <a:latin typeface="Comic Sans MS" pitchFamily="66" charset="0"/>
              </a:rPr>
              <a:t>Circa 15 anni dopo, tali classi entrano nella loro fase riproduttiva.</a:t>
            </a:r>
          </a:p>
          <a:p>
            <a:pPr eaLnBrk="1" hangingPunct="1">
              <a:spcBef>
                <a:spcPct val="0"/>
              </a:spcBef>
              <a:buFontTx/>
              <a:buNone/>
            </a:pPr>
            <a:endParaRPr lang="en-US" altLang="en-US" sz="2000">
              <a:latin typeface="Comic Sans MS" pitchFamily="66" charset="0"/>
            </a:endParaRPr>
          </a:p>
          <a:p>
            <a:pPr eaLnBrk="1" hangingPunct="1">
              <a:spcBef>
                <a:spcPct val="0"/>
              </a:spcBef>
              <a:buFontTx/>
              <a:buNone/>
            </a:pPr>
            <a:r>
              <a:rPr lang="en-US" altLang="en-US" sz="2000">
                <a:latin typeface="Comic Sans MS" pitchFamily="66" charset="0"/>
              </a:rPr>
              <a:t>Il loro ridotto numero combinato con una fecondità ridotta (e sempre più ridotta) produce classi giovanili ancor meno numerose.</a:t>
            </a:r>
          </a:p>
          <a:p>
            <a:pPr eaLnBrk="1" hangingPunct="1">
              <a:spcBef>
                <a:spcPct val="0"/>
              </a:spcBef>
              <a:buFontTx/>
              <a:buNone/>
            </a:pPr>
            <a:endParaRPr lang="en-US" altLang="en-US" sz="2000">
              <a:latin typeface="Comic Sans MS" pitchFamily="66" charset="0"/>
            </a:endParaRPr>
          </a:p>
          <a:p>
            <a:pPr eaLnBrk="1" hangingPunct="1">
              <a:spcBef>
                <a:spcPct val="0"/>
              </a:spcBef>
              <a:buFontTx/>
              <a:buNone/>
            </a:pPr>
            <a:r>
              <a:rPr lang="en-US" altLang="en-US" sz="2000">
                <a:latin typeface="Comic Sans MS" pitchFamily="66" charset="0"/>
              </a:rPr>
              <a:t>Nel tempo, questo continuo calo del numero e del peso relativo delle classi “più giovani” conduce all’invecchiamento dal basso della popolazione.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39750" y="260350"/>
            <a:ext cx="7993063" cy="461665"/>
          </a:xfrm>
          <a:prstGeom prst="rect">
            <a:avLst/>
          </a:prstGeom>
          <a:noFill/>
          <a:ln w="9525">
            <a:noFill/>
            <a:miter lim="800000"/>
            <a:headEnd/>
            <a:tailEnd/>
          </a:ln>
          <a:effectLst/>
        </p:spPr>
        <p:txBody>
          <a:bodyPr>
            <a:spAutoFit/>
          </a:bodyPr>
          <a:lstStyle/>
          <a:p>
            <a:pPr algn="ctr">
              <a:spcBef>
                <a:spcPct val="50000"/>
              </a:spcBef>
              <a:defRPr/>
            </a:pPr>
            <a:r>
              <a:rPr lang="it-IT" sz="2400" b="1" dirty="0" smtClean="0">
                <a:solidFill>
                  <a:srgbClr val="FF0000"/>
                </a:solidFill>
                <a:effectLst>
                  <a:outerShdw blurRad="38100" dist="38100" dir="2700000" algn="tl">
                    <a:srgbClr val="000000"/>
                  </a:outerShdw>
                </a:effectLst>
              </a:rPr>
              <a:t>Altri aspetti di struttura</a:t>
            </a:r>
            <a:endParaRPr lang="it-IT" sz="2400" b="1" dirty="0">
              <a:solidFill>
                <a:srgbClr val="FF0000"/>
              </a:solidFill>
              <a:effectLst>
                <a:outerShdw blurRad="38100" dist="38100" dir="2700000" algn="tl">
                  <a:srgbClr val="000000"/>
                </a:outerShdw>
              </a:effectLst>
            </a:endParaRPr>
          </a:p>
        </p:txBody>
      </p:sp>
      <p:sp>
        <p:nvSpPr>
          <p:cNvPr id="3" name="CasellaDiTesto 2"/>
          <p:cNvSpPr txBox="1"/>
          <p:nvPr/>
        </p:nvSpPr>
        <p:spPr>
          <a:xfrm>
            <a:off x="899592" y="1844824"/>
            <a:ext cx="7200800" cy="2031325"/>
          </a:xfrm>
          <a:prstGeom prst="rect">
            <a:avLst/>
          </a:prstGeom>
          <a:noFill/>
        </p:spPr>
        <p:txBody>
          <a:bodyPr wrap="square" rtlCol="0">
            <a:spAutoFit/>
          </a:bodyPr>
          <a:lstStyle/>
          <a:p>
            <a:pPr marL="285750" indent="-285750">
              <a:buClr>
                <a:srgbClr val="0000FF"/>
              </a:buClr>
              <a:buFont typeface="Wingdings" panose="05000000000000000000" pitchFamily="2" charset="2"/>
              <a:buChar char="§"/>
            </a:pPr>
            <a:r>
              <a:rPr lang="it-IT" b="1" dirty="0" smtClean="0"/>
              <a:t>Titolo di studio</a:t>
            </a:r>
          </a:p>
          <a:p>
            <a:pPr marL="285750" indent="-285750">
              <a:buClr>
                <a:srgbClr val="0000FF"/>
              </a:buClr>
              <a:buFont typeface="Wingdings" panose="05000000000000000000" pitchFamily="2" charset="2"/>
              <a:buChar char="§"/>
            </a:pPr>
            <a:endParaRPr lang="it-IT" b="1" dirty="0"/>
          </a:p>
          <a:p>
            <a:pPr marL="285750" indent="-285750">
              <a:buClr>
                <a:srgbClr val="0000FF"/>
              </a:buClr>
              <a:buFont typeface="Wingdings" panose="05000000000000000000" pitchFamily="2" charset="2"/>
              <a:buChar char="§"/>
            </a:pPr>
            <a:r>
              <a:rPr lang="it-IT" b="1" dirty="0" smtClean="0"/>
              <a:t>Professione</a:t>
            </a:r>
          </a:p>
          <a:p>
            <a:pPr marL="285750" indent="-285750">
              <a:buClr>
                <a:srgbClr val="0000FF"/>
              </a:buClr>
              <a:buFont typeface="Wingdings" panose="05000000000000000000" pitchFamily="2" charset="2"/>
              <a:buChar char="§"/>
            </a:pPr>
            <a:endParaRPr lang="it-IT" b="1" dirty="0"/>
          </a:p>
          <a:p>
            <a:pPr marL="285750" indent="-285750">
              <a:buClr>
                <a:srgbClr val="0000FF"/>
              </a:buClr>
              <a:buFont typeface="Wingdings" panose="05000000000000000000" pitchFamily="2" charset="2"/>
              <a:buChar char="§"/>
            </a:pPr>
            <a:r>
              <a:rPr lang="it-IT" b="1" dirty="0" smtClean="0"/>
              <a:t>Tipologia e struttura familiare</a:t>
            </a:r>
          </a:p>
          <a:p>
            <a:endParaRPr lang="it-IT" dirty="0"/>
          </a:p>
          <a:p>
            <a:endParaRPr lang="en-US" dirty="0"/>
          </a:p>
        </p:txBody>
      </p:sp>
    </p:spTree>
    <p:extLst>
      <p:ext uri="{BB962C8B-B14F-4D97-AF65-F5344CB8AC3E}">
        <p14:creationId xmlns:p14="http://schemas.microsoft.com/office/powerpoint/2010/main" val="4050187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41438"/>
            <a:ext cx="7916862" cy="517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7"/>
          <p:cNvSpPr txBox="1">
            <a:spLocks noChangeArrowheads="1"/>
          </p:cNvSpPr>
          <p:nvPr/>
        </p:nvSpPr>
        <p:spPr bwMode="auto">
          <a:xfrm>
            <a:off x="539750" y="260350"/>
            <a:ext cx="7993063" cy="461963"/>
          </a:xfrm>
          <a:prstGeom prst="rect">
            <a:avLst/>
          </a:prstGeom>
          <a:noFill/>
          <a:ln w="9525">
            <a:noFill/>
            <a:miter lim="800000"/>
            <a:headEnd/>
            <a:tailEnd/>
          </a:ln>
          <a:effectLst/>
        </p:spPr>
        <p:txBody>
          <a:bodyPr>
            <a:spAutoFit/>
          </a:bodyPr>
          <a:lstStyle/>
          <a:p>
            <a:pPr algn="ctr">
              <a:spcBef>
                <a:spcPct val="50000"/>
              </a:spcBef>
              <a:defRPr/>
            </a:pPr>
            <a:r>
              <a:rPr lang="it-IT" sz="2400" b="1" dirty="0">
                <a:solidFill>
                  <a:srgbClr val="FF0000"/>
                </a:solidFill>
                <a:effectLst>
                  <a:outerShdw blurRad="38100" dist="38100" dir="2700000" algn="tl">
                    <a:srgbClr val="000000"/>
                  </a:outerShdw>
                </a:effectLst>
              </a:rPr>
              <a:t>Residenti per titolo di studio - 2018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611188" y="765175"/>
            <a:ext cx="8140700" cy="5395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CasellaDiTesto 3"/>
          <p:cNvSpPr txBox="1">
            <a:spLocks noChangeArrowheads="1"/>
          </p:cNvSpPr>
          <p:nvPr/>
        </p:nvSpPr>
        <p:spPr bwMode="auto">
          <a:xfrm>
            <a:off x="6804025" y="6353175"/>
            <a:ext cx="1728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en-US" sz="1000"/>
              <a:t>Fonte: lavoce.info, 2019</a:t>
            </a:r>
            <a:endParaRPr lang="en-US" altLang="en-US" sz="1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49275"/>
            <a:ext cx="8140700" cy="571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CasellaDiTesto 4"/>
          <p:cNvSpPr txBox="1">
            <a:spLocks noChangeArrowheads="1"/>
          </p:cNvSpPr>
          <p:nvPr/>
        </p:nvSpPr>
        <p:spPr bwMode="auto">
          <a:xfrm>
            <a:off x="6804025" y="6353175"/>
            <a:ext cx="1728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en-US" sz="1000"/>
              <a:t>Fonte: lavoce.info, 2019</a:t>
            </a:r>
            <a:endParaRPr lang="en-US" altLang="en-US" sz="1000"/>
          </a:p>
        </p:txBody>
      </p:sp>
      <p:sp>
        <p:nvSpPr>
          <p:cNvPr id="2" name="Ovale 1"/>
          <p:cNvSpPr/>
          <p:nvPr/>
        </p:nvSpPr>
        <p:spPr>
          <a:xfrm>
            <a:off x="7524328" y="3501008"/>
            <a:ext cx="647997" cy="172819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contenuto 2"/>
          <p:cNvSpPr>
            <a:spLocks noGrp="1"/>
          </p:cNvSpPr>
          <p:nvPr>
            <p:ph idx="1"/>
          </p:nvPr>
        </p:nvSpPr>
        <p:spPr>
          <a:xfrm>
            <a:off x="395288" y="981075"/>
            <a:ext cx="3529012" cy="4176713"/>
          </a:xfrm>
        </p:spPr>
        <p:txBody>
          <a:bodyPr/>
          <a:lstStyle/>
          <a:p>
            <a:pPr marL="0" indent="0">
              <a:buFontTx/>
              <a:buNone/>
            </a:pPr>
            <a:r>
              <a:rPr lang="it-IT" altLang="en-US" sz="2000" b="1" smtClean="0"/>
              <a:t>L’analfabetismo funzionale è, secondo la definizione dell’UNESCO, «la condizione di una persona incapace di comprendere, valutare, usare e farsi coinvolgere da testi scritti per intervenire attivamente nella società, per raggiungere i propri obiettivi e per sviluppare le proprie conoscenze e potenzialità»</a:t>
            </a:r>
            <a:endParaRPr lang="en-US" altLang="en-US" sz="2000" b="1" smtClean="0"/>
          </a:p>
        </p:txBody>
      </p:sp>
      <p:pic>
        <p:nvPicPr>
          <p:cNvPr id="45058" name="Picture 2"/>
          <p:cNvPicPr>
            <a:picLocks noChangeAspect="1" noChangeArrowheads="1"/>
          </p:cNvPicPr>
          <p:nvPr/>
        </p:nvPicPr>
        <p:blipFill>
          <a:blip r:embed="rId2"/>
          <a:srcRect/>
          <a:stretch>
            <a:fillRect/>
          </a:stretch>
        </p:blipFill>
        <p:spPr bwMode="auto">
          <a:xfrm>
            <a:off x="4222750" y="404813"/>
            <a:ext cx="4657725" cy="58150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e 1"/>
          <p:cNvSpPr/>
          <p:nvPr/>
        </p:nvSpPr>
        <p:spPr>
          <a:xfrm>
            <a:off x="4788024" y="764704"/>
            <a:ext cx="2088232" cy="504056"/>
          </a:xfrm>
          <a:prstGeom prst="ellipse">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706437"/>
          </a:xfrm>
        </p:spPr>
        <p:txBody>
          <a:bodyPr/>
          <a:lstStyle/>
          <a:p>
            <a:pPr eaLnBrk="1" hangingPunct="1">
              <a:defRPr/>
            </a:pPr>
            <a:r>
              <a:rPr lang="it-IT" sz="3200" b="1" smtClean="0">
                <a:solidFill>
                  <a:srgbClr val="FF0000"/>
                </a:solidFill>
                <a:effectLst>
                  <a:outerShdw blurRad="38100" dist="38100" dir="2700000" algn="tl">
                    <a:srgbClr val="000000"/>
                  </a:outerShdw>
                </a:effectLst>
              </a:rPr>
              <a:t>Misure della mortalità</a:t>
            </a:r>
          </a:p>
        </p:txBody>
      </p:sp>
      <p:sp>
        <p:nvSpPr>
          <p:cNvPr id="43013" name="Rectangle 5"/>
          <p:cNvSpPr>
            <a:spLocks noGrp="1" noChangeArrowheads="1"/>
          </p:cNvSpPr>
          <p:nvPr>
            <p:ph type="body" idx="1"/>
          </p:nvPr>
        </p:nvSpPr>
        <p:spPr>
          <a:xfrm>
            <a:off x="827088" y="1700213"/>
            <a:ext cx="7632700" cy="3600450"/>
          </a:xfrm>
        </p:spPr>
        <p:txBody>
          <a:bodyPr/>
          <a:lstStyle/>
          <a:p>
            <a:pPr marL="609600" indent="-609600" eaLnBrk="1" hangingPunct="1">
              <a:lnSpc>
                <a:spcPct val="80000"/>
              </a:lnSpc>
              <a:buClr>
                <a:srgbClr val="FF0000"/>
              </a:buClr>
              <a:buFont typeface="Wingdings" pitchFamily="2" charset="2"/>
              <a:buChar char="Ø"/>
              <a:defRPr/>
            </a:pPr>
            <a:r>
              <a:rPr lang="it-IT" sz="2400" b="1" smtClean="0">
                <a:solidFill>
                  <a:srgbClr val="0000FF"/>
                </a:solidFill>
                <a:effectLst>
                  <a:outerShdw blurRad="38100" dist="38100" dir="2700000" algn="tl">
                    <a:srgbClr val="000000"/>
                  </a:outerShdw>
                </a:effectLst>
              </a:rPr>
              <a:t>Tasso generico e tasso specifico</a:t>
            </a:r>
          </a:p>
          <a:p>
            <a:pPr marL="990600" lvl="1" indent="-533400" eaLnBrk="1" hangingPunct="1">
              <a:lnSpc>
                <a:spcPct val="80000"/>
              </a:lnSpc>
              <a:buClr>
                <a:srgbClr val="FF0000"/>
              </a:buClr>
              <a:buFont typeface="Wingdings" pitchFamily="2" charset="2"/>
              <a:buNone/>
              <a:defRPr/>
            </a:pPr>
            <a:r>
              <a:rPr lang="it-IT" sz="1800" b="1" smtClean="0">
                <a:solidFill>
                  <a:srgbClr val="0000FF"/>
                </a:solidFill>
                <a:effectLst>
                  <a:outerShdw blurRad="38100" dist="38100" dir="2700000" algn="tl">
                    <a:srgbClr val="000000"/>
                  </a:outerShdw>
                </a:effectLst>
              </a:rPr>
              <a:t>	</a:t>
            </a:r>
          </a:p>
          <a:p>
            <a:pPr marL="990600" lvl="1" indent="-533400" eaLnBrk="1" hangingPunct="1">
              <a:lnSpc>
                <a:spcPct val="80000"/>
              </a:lnSpc>
              <a:buClr>
                <a:srgbClr val="FF0000"/>
              </a:buClr>
              <a:buFont typeface="Wingdings" pitchFamily="2" charset="2"/>
              <a:buNone/>
              <a:defRPr/>
            </a:pPr>
            <a:r>
              <a:rPr lang="it-IT" sz="1800" smtClean="0"/>
              <a:t>	E’ un rapporto di frequenza. In altre parole indica il numero medio di eventi per testa.</a:t>
            </a:r>
          </a:p>
          <a:p>
            <a:pPr marL="990600" lvl="1" indent="-533400" eaLnBrk="1" hangingPunct="1">
              <a:lnSpc>
                <a:spcPct val="80000"/>
              </a:lnSpc>
              <a:buClr>
                <a:srgbClr val="FF0000"/>
              </a:buClr>
              <a:buFont typeface="Wingdings" pitchFamily="2" charset="2"/>
              <a:buNone/>
              <a:defRPr/>
            </a:pPr>
            <a:endParaRPr lang="it-IT" sz="1800" b="1" smtClean="0">
              <a:solidFill>
                <a:srgbClr val="0000FF"/>
              </a:solidFill>
              <a:effectLst>
                <a:outerShdw blurRad="38100" dist="38100" dir="2700000" algn="tl">
                  <a:srgbClr val="000000"/>
                </a:outerShdw>
              </a:effectLst>
            </a:endParaRPr>
          </a:p>
          <a:p>
            <a:pPr marL="609600" indent="-609600" eaLnBrk="1" hangingPunct="1">
              <a:lnSpc>
                <a:spcPct val="80000"/>
              </a:lnSpc>
              <a:buClr>
                <a:srgbClr val="FF0000"/>
              </a:buClr>
              <a:buFont typeface="Wingdings" pitchFamily="2" charset="2"/>
              <a:buChar char="Ø"/>
              <a:defRPr/>
            </a:pPr>
            <a:endParaRPr lang="it-IT" sz="2000" b="1" smtClean="0">
              <a:solidFill>
                <a:srgbClr val="0000FF"/>
              </a:solidFill>
              <a:effectLst>
                <a:outerShdw blurRad="38100" dist="38100" dir="2700000" algn="tl">
                  <a:srgbClr val="000000"/>
                </a:outerShdw>
              </a:effectLst>
            </a:endParaRPr>
          </a:p>
          <a:p>
            <a:pPr marL="609600" indent="-609600" eaLnBrk="1" hangingPunct="1">
              <a:lnSpc>
                <a:spcPct val="80000"/>
              </a:lnSpc>
              <a:buClr>
                <a:srgbClr val="FF0000"/>
              </a:buClr>
              <a:buFont typeface="Wingdings" pitchFamily="2" charset="2"/>
              <a:buChar char="Ø"/>
              <a:defRPr/>
            </a:pPr>
            <a:endParaRPr lang="it-IT" sz="2000" b="1" smtClean="0">
              <a:solidFill>
                <a:srgbClr val="0000FF"/>
              </a:solidFill>
              <a:effectLst>
                <a:outerShdw blurRad="38100" dist="38100" dir="2700000" algn="tl">
                  <a:srgbClr val="000000"/>
                </a:outerShdw>
              </a:effectLst>
            </a:endParaRPr>
          </a:p>
          <a:p>
            <a:pPr marL="609600" indent="-609600" eaLnBrk="1" hangingPunct="1">
              <a:lnSpc>
                <a:spcPct val="80000"/>
              </a:lnSpc>
              <a:buClr>
                <a:srgbClr val="FF0000"/>
              </a:buClr>
              <a:buFont typeface="Wingdings" pitchFamily="2" charset="2"/>
              <a:buChar char="Ø"/>
              <a:defRPr/>
            </a:pPr>
            <a:r>
              <a:rPr lang="it-IT" sz="2400" b="1" smtClean="0">
                <a:solidFill>
                  <a:srgbClr val="0000FF"/>
                </a:solidFill>
                <a:effectLst>
                  <a:outerShdw blurRad="38100" dist="38100" dir="2700000" algn="tl">
                    <a:srgbClr val="000000"/>
                  </a:outerShdw>
                </a:effectLst>
              </a:rPr>
              <a:t>Probabilità</a:t>
            </a:r>
          </a:p>
          <a:p>
            <a:pPr marL="609600" indent="-609600" eaLnBrk="1" hangingPunct="1">
              <a:lnSpc>
                <a:spcPct val="80000"/>
              </a:lnSpc>
              <a:buClr>
                <a:srgbClr val="FF0000"/>
              </a:buClr>
              <a:buFont typeface="Wingdings" pitchFamily="2" charset="2"/>
              <a:buChar char="Ø"/>
              <a:defRPr/>
            </a:pPr>
            <a:endParaRPr lang="it-IT" sz="2400" b="1" smtClean="0">
              <a:solidFill>
                <a:srgbClr val="0000FF"/>
              </a:solidFill>
              <a:effectLst>
                <a:outerShdw blurRad="38100" dist="38100" dir="2700000" algn="tl">
                  <a:srgbClr val="000000"/>
                </a:outerShdw>
              </a:effectLst>
            </a:endParaRPr>
          </a:p>
          <a:p>
            <a:pPr marL="990600" lvl="1" indent="-533400" eaLnBrk="1" hangingPunct="1">
              <a:lnSpc>
                <a:spcPct val="80000"/>
              </a:lnSpc>
              <a:buClr>
                <a:srgbClr val="FF0000"/>
              </a:buClr>
              <a:buFont typeface="Wingdings" pitchFamily="2" charset="2"/>
              <a:buNone/>
              <a:defRPr/>
            </a:pPr>
            <a:r>
              <a:rPr lang="it-IT" sz="1800" smtClean="0"/>
              <a:t>	E’ un indicatore di rischio. Definisce il rischio di subire un evento posto che l’individuo sia parte della popolazione a rischio di subire tale evento.</a:t>
            </a:r>
          </a:p>
          <a:p>
            <a:pPr marL="990600" lvl="1" indent="-533400" eaLnBrk="1" hangingPunct="1">
              <a:lnSpc>
                <a:spcPct val="80000"/>
              </a:lnSpc>
              <a:buClr>
                <a:srgbClr val="FF0000"/>
              </a:buClr>
              <a:buFont typeface="Wingdings" pitchFamily="2" charset="2"/>
              <a:buNone/>
              <a:defRPr/>
            </a:pPr>
            <a:endParaRPr lang="it-IT" sz="1800" b="1" smtClean="0">
              <a:solidFill>
                <a:srgbClr val="0000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561975"/>
          </a:xfrm>
        </p:spPr>
        <p:txBody>
          <a:bodyPr/>
          <a:lstStyle/>
          <a:p>
            <a:pPr eaLnBrk="1" hangingPunct="1">
              <a:defRPr/>
            </a:pPr>
            <a:r>
              <a:rPr lang="it-IT" sz="3200" b="1" smtClean="0">
                <a:solidFill>
                  <a:srgbClr val="FF0000"/>
                </a:solidFill>
                <a:effectLst>
                  <a:outerShdw blurRad="38100" dist="38100" dir="2700000" algn="tl">
                    <a:srgbClr val="000000"/>
                  </a:outerShdw>
                </a:effectLst>
              </a:rPr>
              <a:t>Analisi longitudinale e trasversale</a:t>
            </a:r>
          </a:p>
        </p:txBody>
      </p:sp>
      <p:pic>
        <p:nvPicPr>
          <p:cNvPr id="174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268413"/>
            <a:ext cx="560387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706437"/>
          </a:xfrm>
        </p:spPr>
        <p:txBody>
          <a:bodyPr/>
          <a:lstStyle/>
          <a:p>
            <a:pPr eaLnBrk="1" hangingPunct="1">
              <a:defRPr/>
            </a:pPr>
            <a:r>
              <a:rPr lang="it-IT" sz="3600" b="1" smtClean="0">
                <a:solidFill>
                  <a:srgbClr val="FF0000"/>
                </a:solidFill>
                <a:effectLst>
                  <a:outerShdw blurRad="38100" dist="38100" dir="2700000" algn="tl">
                    <a:srgbClr val="000000"/>
                  </a:outerShdw>
                </a:effectLst>
              </a:rPr>
              <a:t>Tasso generico di mortalità</a:t>
            </a:r>
          </a:p>
        </p:txBody>
      </p:sp>
      <p:graphicFrame>
        <p:nvGraphicFramePr>
          <p:cNvPr id="18435" name="Object 9"/>
          <p:cNvGraphicFramePr>
            <a:graphicFrameLocks noGrp="1" noChangeAspect="1"/>
          </p:cNvGraphicFramePr>
          <p:nvPr>
            <p:ph idx="1"/>
          </p:nvPr>
        </p:nvGraphicFramePr>
        <p:xfrm>
          <a:off x="3459163" y="1385888"/>
          <a:ext cx="2482850" cy="820737"/>
        </p:xfrm>
        <a:graphic>
          <a:graphicData uri="http://schemas.openxmlformats.org/presentationml/2006/ole">
            <mc:AlternateContent xmlns:mc="http://schemas.openxmlformats.org/markup-compatibility/2006">
              <mc:Choice xmlns:v="urn:schemas-microsoft-com:vml" Requires="v">
                <p:oleObj spid="_x0000_s18518" name="Equation" r:id="rId3" imgW="1384300" imgH="457200" progId="Equation.3">
                  <p:embed/>
                </p:oleObj>
              </mc:Choice>
              <mc:Fallback>
                <p:oleObj name="Equation" r:id="rId3" imgW="1384300" imgH="4572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163" y="1385888"/>
                        <a:ext cx="2482850"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6" name="Text Box 11"/>
          <p:cNvSpPr txBox="1">
            <a:spLocks noChangeArrowheads="1"/>
          </p:cNvSpPr>
          <p:nvPr/>
        </p:nvSpPr>
        <p:spPr bwMode="auto">
          <a:xfrm>
            <a:off x="611188" y="2636838"/>
            <a:ext cx="7993062"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en-US" sz="1800" dirty="0"/>
              <a:t>Per calcolare il tasso generico di mortalità servono sia il numero dei decessi nell’intervallo di tempo t, t+1 nonché la popolazione media all’interno del medesimo intervallo</a:t>
            </a:r>
          </a:p>
          <a:p>
            <a:pPr eaLnBrk="1" hangingPunct="1">
              <a:spcBef>
                <a:spcPct val="50000"/>
              </a:spcBef>
              <a:buFontTx/>
              <a:buNone/>
            </a:pPr>
            <a:r>
              <a:rPr lang="it-IT" altLang="en-US" sz="1800" dirty="0"/>
              <a:t>Per popolazione media P</a:t>
            </a:r>
            <a:r>
              <a:rPr lang="it-IT" altLang="en-US" sz="1800" baseline="30000" dirty="0"/>
              <a:t>m</a:t>
            </a:r>
            <a:r>
              <a:rPr lang="it-IT" altLang="en-US" sz="1800" dirty="0"/>
              <a:t> si intende </a:t>
            </a:r>
          </a:p>
        </p:txBody>
      </p:sp>
      <p:graphicFrame>
        <p:nvGraphicFramePr>
          <p:cNvPr id="18437" name="Object 12"/>
          <p:cNvGraphicFramePr>
            <a:graphicFrameLocks noChangeAspect="1"/>
          </p:cNvGraphicFramePr>
          <p:nvPr/>
        </p:nvGraphicFramePr>
        <p:xfrm>
          <a:off x="3779838" y="4294188"/>
          <a:ext cx="1944687" cy="890587"/>
        </p:xfrm>
        <a:graphic>
          <a:graphicData uri="http://schemas.openxmlformats.org/presentationml/2006/ole">
            <mc:AlternateContent xmlns:mc="http://schemas.openxmlformats.org/markup-compatibility/2006">
              <mc:Choice xmlns:v="urn:schemas-microsoft-com:vml" Requires="v">
                <p:oleObj spid="_x0000_s18519" name="Equation" r:id="rId5" imgW="901309" imgH="444307" progId="Equation.3">
                  <p:embed/>
                </p:oleObj>
              </mc:Choice>
              <mc:Fallback>
                <p:oleObj name="Equation" r:id="rId5" imgW="901309" imgH="444307"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838" y="4294188"/>
                        <a:ext cx="1944687" cy="89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anim calcmode="lin" valueType="num">
                                      <p:cBhvr>
                                        <p:cTn id="7" dur="500" fill="hold"/>
                                        <p:tgtEl>
                                          <p:spTgt spid="1843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843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8436">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8437"/>
                                        </p:tgtEl>
                                        <p:attrNameLst>
                                          <p:attrName>style.visibility</p:attrName>
                                        </p:attrNameLst>
                                      </p:cBhvr>
                                      <p:to>
                                        <p:strVal val="visible"/>
                                      </p:to>
                                    </p:set>
                                    <p:anim calcmode="lin" valueType="num">
                                      <p:cBhvr>
                                        <p:cTn id="12" dur="500" fill="hold"/>
                                        <p:tgtEl>
                                          <p:spTgt spid="18437"/>
                                        </p:tgtEl>
                                        <p:attrNameLst>
                                          <p:attrName>ppt_w</p:attrName>
                                        </p:attrNameLst>
                                      </p:cBhvr>
                                      <p:tavLst>
                                        <p:tav tm="0">
                                          <p:val>
                                            <p:fltVal val="0"/>
                                          </p:val>
                                        </p:tav>
                                        <p:tav tm="100000">
                                          <p:val>
                                            <p:strVal val="#ppt_w"/>
                                          </p:val>
                                        </p:tav>
                                      </p:tavLst>
                                    </p:anim>
                                    <p:anim calcmode="lin" valueType="num">
                                      <p:cBhvr>
                                        <p:cTn id="13" dur="500" fill="hold"/>
                                        <p:tgtEl>
                                          <p:spTgt spid="18437"/>
                                        </p:tgtEl>
                                        <p:attrNameLst>
                                          <p:attrName>ppt_h</p:attrName>
                                        </p:attrNameLst>
                                      </p:cBhvr>
                                      <p:tavLst>
                                        <p:tav tm="0">
                                          <p:val>
                                            <p:fltVal val="0"/>
                                          </p:val>
                                        </p:tav>
                                        <p:tav tm="100000">
                                          <p:val>
                                            <p:strVal val="#ppt_h"/>
                                          </p:val>
                                        </p:tav>
                                      </p:tavLst>
                                    </p:anim>
                                    <p:animEffect transition="in" filter="fade">
                                      <p:cBhvr>
                                        <p:cTn id="14"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706437"/>
          </a:xfrm>
        </p:spPr>
        <p:txBody>
          <a:bodyPr/>
          <a:lstStyle/>
          <a:p>
            <a:pPr eaLnBrk="1" hangingPunct="1">
              <a:defRPr/>
            </a:pPr>
            <a:r>
              <a:rPr lang="it-IT" sz="3600" b="1" smtClean="0">
                <a:solidFill>
                  <a:srgbClr val="FF0000"/>
                </a:solidFill>
                <a:effectLst>
                  <a:outerShdw blurRad="38100" dist="38100" dir="2700000" algn="tl">
                    <a:srgbClr val="000000"/>
                  </a:outerShdw>
                </a:effectLst>
              </a:rPr>
              <a:t>Tasso specifico di mortalità</a:t>
            </a:r>
          </a:p>
        </p:txBody>
      </p:sp>
      <p:graphicFrame>
        <p:nvGraphicFramePr>
          <p:cNvPr id="19459" name="Object 3"/>
          <p:cNvGraphicFramePr>
            <a:graphicFrameLocks noGrp="1" noChangeAspect="1"/>
          </p:cNvGraphicFramePr>
          <p:nvPr>
            <p:ph idx="1"/>
          </p:nvPr>
        </p:nvGraphicFramePr>
        <p:xfrm>
          <a:off x="3168650" y="1439863"/>
          <a:ext cx="2843213" cy="1065212"/>
        </p:xfrm>
        <a:graphic>
          <a:graphicData uri="http://schemas.openxmlformats.org/presentationml/2006/ole">
            <mc:AlternateContent xmlns:mc="http://schemas.openxmlformats.org/markup-compatibility/2006">
              <mc:Choice xmlns:v="urn:schemas-microsoft-com:vml" Requires="v">
                <p:oleObj spid="_x0000_s19501" name="Equation" r:id="rId3" imgW="1422400" imgH="533400" progId="Equation.3">
                  <p:embed/>
                </p:oleObj>
              </mc:Choice>
              <mc:Fallback>
                <p:oleObj name="Equation" r:id="rId3" imgW="1422400" imgH="5334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650" y="1439863"/>
                        <a:ext cx="2843213" cy="1065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0" name="Text Box 4"/>
          <p:cNvSpPr txBox="1">
            <a:spLocks noChangeArrowheads="1"/>
          </p:cNvSpPr>
          <p:nvPr/>
        </p:nvSpPr>
        <p:spPr bwMode="auto">
          <a:xfrm>
            <a:off x="611188" y="2808288"/>
            <a:ext cx="7993062"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en-US" sz="1800" dirty="0"/>
              <a:t>Il tasso specifico differisce da quello generico nel fatto che prende in considerazione solo i decessi nell’intervallo d’età </a:t>
            </a:r>
            <a:r>
              <a:rPr lang="it-IT" altLang="en-US" sz="1800" dirty="0" err="1"/>
              <a:t>x,x+n</a:t>
            </a:r>
            <a:r>
              <a:rPr lang="it-IT" altLang="en-US" sz="1800" dirty="0"/>
              <a:t>. Con n = 1 il tasso specifico si limita ad una sola classe d’età annuale.</a:t>
            </a:r>
          </a:p>
          <a:p>
            <a:pPr eaLnBrk="1" hangingPunct="1">
              <a:spcBef>
                <a:spcPct val="50000"/>
              </a:spcBef>
              <a:buFontTx/>
              <a:buNone/>
            </a:pPr>
            <a:r>
              <a:rPr lang="it-IT" altLang="en-US" sz="1800" dirty="0"/>
              <a:t>La popolazione media </a:t>
            </a:r>
            <a:r>
              <a:rPr lang="it-IT" altLang="en-US" sz="1800" dirty="0" smtClean="0"/>
              <a:t>(</a:t>
            </a:r>
            <a:r>
              <a:rPr lang="it-IT" altLang="en-US" sz="1800" i="1" dirty="0" smtClean="0"/>
              <a:t>P</a:t>
            </a:r>
            <a:r>
              <a:rPr lang="it-IT" altLang="en-US" sz="1800" i="1" baseline="30000" dirty="0" smtClean="0"/>
              <a:t>m</a:t>
            </a:r>
            <a:r>
              <a:rPr lang="it-IT" altLang="en-US" sz="1800" dirty="0" smtClean="0"/>
              <a:t>) è </a:t>
            </a:r>
            <a:r>
              <a:rPr lang="it-IT" altLang="en-US" sz="1800" dirty="0"/>
              <a:t>anch’essa riferita al medesimo intervallo d’età.</a:t>
            </a:r>
          </a:p>
          <a:p>
            <a:pPr eaLnBrk="1" hangingPunct="1">
              <a:spcBef>
                <a:spcPct val="50000"/>
              </a:spcBef>
              <a:buFontTx/>
              <a:buNone/>
            </a:pPr>
            <a:r>
              <a:rPr lang="it-IT" altLang="en-US" sz="1800" dirty="0"/>
              <a:t>Il calcolo e l’analisi di più tassi specifici di una stessa popolazione rende possibile una analisi molto più dettagliata del modello di mortalità esistente di quanto sia possibile con il semplice calcolo del tasso generico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557338"/>
            <a:ext cx="6438900" cy="4679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3850" y="1557338"/>
            <a:ext cx="6434138"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1557338"/>
            <a:ext cx="6434138" cy="467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7"/>
          <p:cNvSpPr txBox="1">
            <a:spLocks noChangeArrowheads="1"/>
          </p:cNvSpPr>
          <p:nvPr/>
        </p:nvSpPr>
        <p:spPr bwMode="auto">
          <a:xfrm>
            <a:off x="539750" y="260350"/>
            <a:ext cx="7993063" cy="366713"/>
          </a:xfrm>
          <a:prstGeom prst="rect">
            <a:avLst/>
          </a:prstGeom>
          <a:noFill/>
          <a:ln w="9525">
            <a:noFill/>
            <a:miter lim="800000"/>
            <a:headEnd/>
            <a:tailEnd/>
          </a:ln>
          <a:effectLst/>
        </p:spPr>
        <p:txBody>
          <a:bodyPr>
            <a:spAutoFit/>
          </a:bodyPr>
          <a:lstStyle/>
          <a:p>
            <a:pPr algn="ctr">
              <a:spcBef>
                <a:spcPct val="50000"/>
              </a:spcBef>
              <a:defRPr/>
            </a:pPr>
            <a:r>
              <a:rPr lang="it-IT" b="1" dirty="0">
                <a:solidFill>
                  <a:srgbClr val="FF0000"/>
                </a:solidFill>
                <a:effectLst>
                  <a:outerShdw blurRad="38100" dist="38100" dir="2700000" algn="tl">
                    <a:srgbClr val="000000"/>
                  </a:outerShdw>
                </a:effectLst>
              </a:rPr>
              <a:t>Struttura della popolazione Italiana – Anni 1972, 2010, 2050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5364"/>
                                        </p:tgtEl>
                                        <p:attrNameLst>
                                          <p:attrName>ppt_x</p:attrName>
                                        </p:attrNameLst>
                                      </p:cBhvr>
                                      <p:tavLst>
                                        <p:tav tm="0">
                                          <p:val>
                                            <p:strVal val="ppt_x"/>
                                          </p:val>
                                        </p:tav>
                                        <p:tav tm="100000">
                                          <p:val>
                                            <p:strVal val="ppt_x"/>
                                          </p:val>
                                        </p:tav>
                                      </p:tavLst>
                                    </p:anim>
                                    <p:anim calcmode="lin" valueType="num">
                                      <p:cBhvr additive="base">
                                        <p:cTn id="7" dur="500"/>
                                        <p:tgtEl>
                                          <p:spTgt spid="15364"/>
                                        </p:tgtEl>
                                        <p:attrNameLst>
                                          <p:attrName>ppt_y</p:attrName>
                                        </p:attrNameLst>
                                      </p:cBhvr>
                                      <p:tavLst>
                                        <p:tav tm="0">
                                          <p:val>
                                            <p:strVal val="ppt_y"/>
                                          </p:val>
                                        </p:tav>
                                        <p:tav tm="100000">
                                          <p:val>
                                            <p:strVal val="1+ppt_h/2"/>
                                          </p:val>
                                        </p:tav>
                                      </p:tavLst>
                                    </p:anim>
                                    <p:set>
                                      <p:cBhvr>
                                        <p:cTn id="8" dur="1" fill="hold">
                                          <p:stCondLst>
                                            <p:cond delay="499"/>
                                          </p:stCondLst>
                                        </p:cTn>
                                        <p:tgtEl>
                                          <p:spTgt spid="1536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additive="base">
                                        <p:cTn id="13" dur="500" fill="hold"/>
                                        <p:tgtEl>
                                          <p:spTgt spid="15365"/>
                                        </p:tgtEl>
                                        <p:attrNameLst>
                                          <p:attrName>ppt_x</p:attrName>
                                        </p:attrNameLst>
                                      </p:cBhvr>
                                      <p:tavLst>
                                        <p:tav tm="0">
                                          <p:val>
                                            <p:strVal val="#ppt_x"/>
                                          </p:val>
                                        </p:tav>
                                        <p:tav tm="100000">
                                          <p:val>
                                            <p:strVal val="#ppt_x"/>
                                          </p:val>
                                        </p:tav>
                                      </p:tavLst>
                                    </p:anim>
                                    <p:anim calcmode="lin" valueType="num">
                                      <p:cBhvr additive="base">
                                        <p:cTn id="14"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500"/>
                                        <p:tgtEl>
                                          <p:spTgt spid="15365"/>
                                        </p:tgtEl>
                                        <p:attrNameLst>
                                          <p:attrName>ppt_x</p:attrName>
                                        </p:attrNameLst>
                                      </p:cBhvr>
                                      <p:tavLst>
                                        <p:tav tm="0">
                                          <p:val>
                                            <p:strVal val="ppt_x"/>
                                          </p:val>
                                        </p:tav>
                                        <p:tav tm="100000">
                                          <p:val>
                                            <p:strVal val="ppt_x"/>
                                          </p:val>
                                        </p:tav>
                                      </p:tavLst>
                                    </p:anim>
                                    <p:anim calcmode="lin" valueType="num">
                                      <p:cBhvr additive="base">
                                        <p:cTn id="19" dur="500"/>
                                        <p:tgtEl>
                                          <p:spTgt spid="15365"/>
                                        </p:tgtEl>
                                        <p:attrNameLst>
                                          <p:attrName>ppt_y</p:attrName>
                                        </p:attrNameLst>
                                      </p:cBhvr>
                                      <p:tavLst>
                                        <p:tav tm="0">
                                          <p:val>
                                            <p:strVal val="ppt_y"/>
                                          </p:val>
                                        </p:tav>
                                        <p:tav tm="100000">
                                          <p:val>
                                            <p:strVal val="1+ppt_h/2"/>
                                          </p:val>
                                        </p:tav>
                                      </p:tavLst>
                                    </p:anim>
                                    <p:set>
                                      <p:cBhvr>
                                        <p:cTn id="20" dur="1" fill="hold">
                                          <p:stCondLst>
                                            <p:cond delay="499"/>
                                          </p:stCondLst>
                                        </p:cTn>
                                        <p:tgtEl>
                                          <p:spTgt spid="1536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366"/>
                                        </p:tgtEl>
                                        <p:attrNameLst>
                                          <p:attrName>style.visibility</p:attrName>
                                        </p:attrNameLst>
                                      </p:cBhvr>
                                      <p:to>
                                        <p:strVal val="visible"/>
                                      </p:to>
                                    </p:set>
                                    <p:anim calcmode="lin" valueType="num">
                                      <p:cBhvr additive="base">
                                        <p:cTn id="25" dur="500" fill="hold"/>
                                        <p:tgtEl>
                                          <p:spTgt spid="15366"/>
                                        </p:tgtEl>
                                        <p:attrNameLst>
                                          <p:attrName>ppt_x</p:attrName>
                                        </p:attrNameLst>
                                      </p:cBhvr>
                                      <p:tavLst>
                                        <p:tav tm="0">
                                          <p:val>
                                            <p:strVal val="#ppt_x"/>
                                          </p:val>
                                        </p:tav>
                                        <p:tav tm="100000">
                                          <p:val>
                                            <p:strVal val="#ppt_x"/>
                                          </p:val>
                                        </p:tav>
                                      </p:tavLst>
                                    </p:anim>
                                    <p:anim calcmode="lin" valueType="num">
                                      <p:cBhvr additive="base">
                                        <p:cTn id="26"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nodeType="clickEffect">
                                  <p:stCondLst>
                                    <p:cond delay="0"/>
                                  </p:stCondLst>
                                  <p:childTnLst>
                                    <p:anim calcmode="lin" valueType="num">
                                      <p:cBhvr additive="base">
                                        <p:cTn id="30" dur="500"/>
                                        <p:tgtEl>
                                          <p:spTgt spid="15366"/>
                                        </p:tgtEl>
                                        <p:attrNameLst>
                                          <p:attrName>ppt_x</p:attrName>
                                        </p:attrNameLst>
                                      </p:cBhvr>
                                      <p:tavLst>
                                        <p:tav tm="0">
                                          <p:val>
                                            <p:strVal val="ppt_x"/>
                                          </p:val>
                                        </p:tav>
                                        <p:tav tm="100000">
                                          <p:val>
                                            <p:strVal val="ppt_x"/>
                                          </p:val>
                                        </p:tav>
                                      </p:tavLst>
                                    </p:anim>
                                    <p:anim calcmode="lin" valueType="num">
                                      <p:cBhvr additive="base">
                                        <p:cTn id="31" dur="500"/>
                                        <p:tgtEl>
                                          <p:spTgt spid="15366"/>
                                        </p:tgtEl>
                                        <p:attrNameLst>
                                          <p:attrName>ppt_y</p:attrName>
                                        </p:attrNameLst>
                                      </p:cBhvr>
                                      <p:tavLst>
                                        <p:tav tm="0">
                                          <p:val>
                                            <p:strVal val="ppt_y"/>
                                          </p:val>
                                        </p:tav>
                                        <p:tav tm="100000">
                                          <p:val>
                                            <p:strVal val="1+ppt_h/2"/>
                                          </p:val>
                                        </p:tav>
                                      </p:tavLst>
                                    </p:anim>
                                    <p:set>
                                      <p:cBhvr>
                                        <p:cTn id="32" dur="1" fill="hold">
                                          <p:stCondLst>
                                            <p:cond delay="499"/>
                                          </p:stCondLst>
                                        </p:cTn>
                                        <p:tgtEl>
                                          <p:spTgt spid="153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it-IT" sz="3200" b="1" smtClean="0">
                <a:solidFill>
                  <a:srgbClr val="FF0000"/>
                </a:solidFill>
                <a:effectLst>
                  <a:outerShdw blurRad="38100" dist="38100" dir="2700000" algn="tl">
                    <a:srgbClr val="000000"/>
                  </a:outerShdw>
                </a:effectLst>
              </a:rPr>
              <a:t>Probabilità</a:t>
            </a:r>
          </a:p>
        </p:txBody>
      </p:sp>
      <p:graphicFrame>
        <p:nvGraphicFramePr>
          <p:cNvPr id="20483" name="Object 4"/>
          <p:cNvGraphicFramePr>
            <a:graphicFrameLocks noGrp="1" noChangeAspect="1"/>
          </p:cNvGraphicFramePr>
          <p:nvPr>
            <p:ph idx="1"/>
          </p:nvPr>
        </p:nvGraphicFramePr>
        <p:xfrm>
          <a:off x="3419475" y="1341438"/>
          <a:ext cx="2317750" cy="1270000"/>
        </p:xfrm>
        <a:graphic>
          <a:graphicData uri="http://schemas.openxmlformats.org/presentationml/2006/ole">
            <mc:AlternateContent xmlns:mc="http://schemas.openxmlformats.org/markup-compatibility/2006">
              <mc:Choice xmlns:v="urn:schemas-microsoft-com:vml" Requires="v">
                <p:oleObj spid="_x0000_s20525" name="Equation" r:id="rId3" imgW="927100" imgH="508000" progId="Equation.3">
                  <p:embed/>
                </p:oleObj>
              </mc:Choice>
              <mc:Fallback>
                <p:oleObj name="Equation" r:id="rId3" imgW="927100" imgH="508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341438"/>
                        <a:ext cx="231775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4" name="Text Box 6"/>
          <p:cNvSpPr txBox="1">
            <a:spLocks noChangeArrowheads="1"/>
          </p:cNvSpPr>
          <p:nvPr/>
        </p:nvSpPr>
        <p:spPr bwMode="auto">
          <a:xfrm>
            <a:off x="611188" y="2781300"/>
            <a:ext cx="7993062"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en-US" sz="1800"/>
              <a:t>Rapporto tra eventi favorevoli ed eventi possibili: nel caso della mortalità, rapporto tra i decessi avvenuti tra l’età esatta x e l’età esatta x+n e la popolazione a rischio di “morte” all’inizio di tale intervallo.</a:t>
            </a:r>
          </a:p>
          <a:p>
            <a:pPr eaLnBrk="1" hangingPunct="1">
              <a:spcBef>
                <a:spcPct val="50000"/>
              </a:spcBef>
              <a:buFontTx/>
              <a:buNone/>
            </a:pPr>
            <a:r>
              <a:rPr lang="it-IT" altLang="en-US" sz="1800"/>
              <a:t>Per calcolare la probabilità di morte servono dunque sia la distribuzione dei decessi nell’intervallo di tempo </a:t>
            </a:r>
            <a:r>
              <a:rPr lang="it-IT" altLang="en-US" sz="1800" i="1"/>
              <a:t>t, t+1</a:t>
            </a:r>
            <a:r>
              <a:rPr lang="it-IT" altLang="en-US" sz="1800"/>
              <a:t> nonché la popolazione a rischio ad inizio dell’intervallo di tempo </a:t>
            </a:r>
            <a:r>
              <a:rPr lang="it-IT" altLang="en-US" sz="1800" i="1"/>
              <a:t>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it-IT" sz="4000" smtClean="0">
                <a:solidFill>
                  <a:srgbClr val="FF0000"/>
                </a:solidFill>
                <a:effectLst>
                  <a:outerShdw blurRad="38100" dist="38100" dir="2700000" algn="tl">
                    <a:srgbClr val="000000"/>
                  </a:outerShdw>
                </a:effectLst>
              </a:rPr>
              <a:t>Tavole di eliminazione</a:t>
            </a:r>
            <a:br>
              <a:rPr lang="it-IT" sz="4000" smtClean="0">
                <a:solidFill>
                  <a:srgbClr val="FF0000"/>
                </a:solidFill>
                <a:effectLst>
                  <a:outerShdw blurRad="38100" dist="38100" dir="2700000" algn="tl">
                    <a:srgbClr val="000000"/>
                  </a:outerShdw>
                </a:effectLst>
              </a:rPr>
            </a:br>
            <a:r>
              <a:rPr lang="it-IT" sz="2800" smtClean="0">
                <a:solidFill>
                  <a:srgbClr val="FF0000"/>
                </a:solidFill>
                <a:effectLst>
                  <a:outerShdw blurRad="38100" dist="38100" dir="2700000" algn="tl">
                    <a:srgbClr val="000000"/>
                  </a:outerShdw>
                </a:effectLst>
              </a:rPr>
              <a:t>Caratteristiche generali</a:t>
            </a:r>
          </a:p>
        </p:txBody>
      </p:sp>
      <p:sp>
        <p:nvSpPr>
          <p:cNvPr id="21507" name="Rectangle 3"/>
          <p:cNvSpPr>
            <a:spLocks noGrp="1" noChangeArrowheads="1"/>
          </p:cNvSpPr>
          <p:nvPr>
            <p:ph type="body" idx="1"/>
          </p:nvPr>
        </p:nvSpPr>
        <p:spPr>
          <a:xfrm>
            <a:off x="468313" y="2060575"/>
            <a:ext cx="8229600" cy="2620963"/>
          </a:xfrm>
        </p:spPr>
        <p:txBody>
          <a:bodyPr/>
          <a:lstStyle/>
          <a:p>
            <a:pPr marL="609600" indent="-609600" eaLnBrk="1" hangingPunct="1">
              <a:lnSpc>
                <a:spcPct val="90000"/>
              </a:lnSpc>
              <a:spcAft>
                <a:spcPct val="50000"/>
              </a:spcAft>
              <a:buClr>
                <a:srgbClr val="FF0000"/>
              </a:buClr>
              <a:buFont typeface="Wingdings" pitchFamily="2" charset="2"/>
              <a:buChar char="Ø"/>
            </a:pPr>
            <a:r>
              <a:rPr lang="it-IT" altLang="en-US" sz="2000" dirty="0" smtClean="0"/>
              <a:t>Considerano solo eventi non ripetibili (morte, primo matrimonio, primo figlio, ecc.), analizzati allo </a:t>
            </a:r>
            <a:r>
              <a:rPr lang="it-IT" altLang="en-US" sz="2000" i="1" dirty="0" smtClean="0"/>
              <a:t>stato puro</a:t>
            </a:r>
            <a:r>
              <a:rPr lang="it-IT" altLang="en-US" sz="2000" dirty="0" smtClean="0"/>
              <a:t>.</a:t>
            </a:r>
          </a:p>
          <a:p>
            <a:pPr marL="609600" indent="-609600" eaLnBrk="1" hangingPunct="1">
              <a:lnSpc>
                <a:spcPct val="90000"/>
              </a:lnSpc>
              <a:spcAft>
                <a:spcPct val="50000"/>
              </a:spcAft>
              <a:buClr>
                <a:srgbClr val="FF0000"/>
              </a:buClr>
              <a:buFont typeface="Wingdings" pitchFamily="2" charset="2"/>
              <a:buChar char="Ø"/>
            </a:pPr>
            <a:r>
              <a:rPr lang="it-IT" altLang="en-US" sz="2000" dirty="0" smtClean="0"/>
              <a:t>Hanno come scopo quello di analizzare le modalità temporali del fenomeno (</a:t>
            </a:r>
            <a:r>
              <a:rPr lang="it-IT" altLang="en-US" sz="2000" i="1" dirty="0" smtClean="0"/>
              <a:t>cadenza</a:t>
            </a:r>
            <a:r>
              <a:rPr lang="it-IT" altLang="en-US" sz="2000" dirty="0" smtClean="0"/>
              <a:t>) e la sua </a:t>
            </a:r>
            <a:r>
              <a:rPr lang="it-IT" altLang="en-US" sz="2000" i="1" dirty="0" smtClean="0"/>
              <a:t>intensità</a:t>
            </a:r>
            <a:r>
              <a:rPr lang="it-IT" altLang="en-US" sz="2000" dirty="0" smtClean="0"/>
              <a:t> all’interno, generalmente, di una generazione, chiusa a qualsiasi movimento migratorio.</a:t>
            </a:r>
          </a:p>
          <a:p>
            <a:pPr marL="609600" indent="-609600" eaLnBrk="1" hangingPunct="1">
              <a:lnSpc>
                <a:spcPct val="90000"/>
              </a:lnSpc>
              <a:buClr>
                <a:srgbClr val="FF0000"/>
              </a:buClr>
              <a:buFont typeface="Wingdings" pitchFamily="2" charset="2"/>
              <a:buChar char="Ø"/>
            </a:pPr>
            <a:r>
              <a:rPr lang="it-IT" altLang="en-US" sz="2000" dirty="0" smtClean="0"/>
              <a:t>Privilegiano, quindi, non tanto gli eventi (misurati mediante i tassi), quanto piuttosto le probabilità di subirli.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15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507">
                                            <p:txEl>
                                              <p:pRg st="1" end="1"/>
                                            </p:txEl>
                                          </p:spTgt>
                                        </p:tgtEl>
                                        <p:attrNameLst>
                                          <p:attrName>style.visibility</p:attrName>
                                        </p:attrNameLst>
                                      </p:cBhvr>
                                      <p:to>
                                        <p:strVal val="visible"/>
                                      </p:to>
                                    </p:set>
                                    <p:anim calcmode="lin" valueType="num">
                                      <p:cBhvr>
                                        <p:cTn id="14"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150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1507">
                                            <p:txEl>
                                              <p:pRg st="2" end="2"/>
                                            </p:txEl>
                                          </p:spTgt>
                                        </p:tgtEl>
                                        <p:attrNameLst>
                                          <p:attrName>style.visibility</p:attrName>
                                        </p:attrNameLst>
                                      </p:cBhvr>
                                      <p:to>
                                        <p:strVal val="visible"/>
                                      </p:to>
                                    </p:set>
                                    <p:anim calcmode="lin" valueType="num">
                                      <p:cBhvr>
                                        <p:cTn id="21"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150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50825" y="274638"/>
            <a:ext cx="8713788" cy="777875"/>
          </a:xfrm>
        </p:spPr>
        <p:txBody>
          <a:bodyPr/>
          <a:lstStyle/>
          <a:p>
            <a:pPr eaLnBrk="1" hangingPunct="1">
              <a:defRPr/>
            </a:pPr>
            <a:r>
              <a:rPr lang="it-IT" sz="2400" b="1" smtClean="0">
                <a:solidFill>
                  <a:srgbClr val="FF0000"/>
                </a:solidFill>
                <a:effectLst>
                  <a:outerShdw blurRad="38100" dist="38100" dir="2700000" algn="tl">
                    <a:srgbClr val="000000"/>
                  </a:outerShdw>
                </a:effectLst>
              </a:rPr>
              <a:t>Parametri fondamentali di una tavola di mortalità</a:t>
            </a:r>
            <a:br>
              <a:rPr lang="it-IT" sz="2400" b="1" smtClean="0">
                <a:solidFill>
                  <a:srgbClr val="FF0000"/>
                </a:solidFill>
                <a:effectLst>
                  <a:outerShdw blurRad="38100" dist="38100" dir="2700000" algn="tl">
                    <a:srgbClr val="000000"/>
                  </a:outerShdw>
                </a:effectLst>
              </a:rPr>
            </a:br>
            <a:r>
              <a:rPr lang="it-IT" sz="2400" b="1" smtClean="0">
                <a:solidFill>
                  <a:srgbClr val="FF0000"/>
                </a:solidFill>
                <a:effectLst>
                  <a:outerShdw blurRad="38100" dist="38100" dir="2700000" algn="tl">
                    <a:srgbClr val="000000"/>
                  </a:outerShdw>
                </a:effectLst>
              </a:rPr>
              <a:t>e loro relazioni</a:t>
            </a:r>
          </a:p>
        </p:txBody>
      </p:sp>
      <p:sp>
        <p:nvSpPr>
          <p:cNvPr id="22531" name="Rectangle 3"/>
          <p:cNvSpPr>
            <a:spLocks noGrp="1" noChangeArrowheads="1"/>
          </p:cNvSpPr>
          <p:nvPr>
            <p:ph type="body" idx="1"/>
          </p:nvPr>
        </p:nvSpPr>
        <p:spPr>
          <a:xfrm>
            <a:off x="457200" y="1557338"/>
            <a:ext cx="5410200" cy="1150937"/>
          </a:xfrm>
        </p:spPr>
        <p:txBody>
          <a:bodyPr/>
          <a:lstStyle/>
          <a:p>
            <a:pPr eaLnBrk="1" hangingPunct="1">
              <a:buClr>
                <a:srgbClr val="FF0000"/>
              </a:buClr>
              <a:buSzPct val="75000"/>
              <a:buFont typeface="Wingdings" pitchFamily="2" charset="2"/>
              <a:buChar char="q"/>
            </a:pPr>
            <a:r>
              <a:rPr lang="it-IT" altLang="en-US" sz="2000" dirty="0" smtClean="0"/>
              <a:t>Probabilità di morte all’età x		</a:t>
            </a:r>
            <a:r>
              <a:rPr lang="it-IT" altLang="en-US" sz="2000" dirty="0" err="1" smtClean="0"/>
              <a:t>q</a:t>
            </a:r>
            <a:r>
              <a:rPr lang="it-IT" altLang="en-US" sz="2000" baseline="-25000" dirty="0" err="1" smtClean="0"/>
              <a:t>x,x+n</a:t>
            </a:r>
            <a:endParaRPr lang="it-IT" altLang="en-US" sz="2000" baseline="-25000" dirty="0" smtClean="0"/>
          </a:p>
          <a:p>
            <a:pPr eaLnBrk="1" hangingPunct="1">
              <a:buClr>
                <a:srgbClr val="FF0000"/>
              </a:buClr>
              <a:buSzPct val="75000"/>
              <a:buFont typeface="Wingdings" pitchFamily="2" charset="2"/>
              <a:buChar char="q"/>
            </a:pPr>
            <a:r>
              <a:rPr lang="it-IT" altLang="en-US" sz="2000" dirty="0" smtClean="0"/>
              <a:t>Sopravviventi all’età x		l</a:t>
            </a:r>
            <a:r>
              <a:rPr lang="it-IT" altLang="en-US" sz="2000" baseline="-25000" dirty="0" smtClean="0"/>
              <a:t>x</a:t>
            </a:r>
          </a:p>
          <a:p>
            <a:pPr eaLnBrk="1" hangingPunct="1">
              <a:buClr>
                <a:srgbClr val="FF0000"/>
              </a:buClr>
              <a:buSzPct val="75000"/>
              <a:buFont typeface="Wingdings" pitchFamily="2" charset="2"/>
              <a:buChar char="q"/>
            </a:pPr>
            <a:r>
              <a:rPr lang="it-IT" altLang="en-US" sz="2000" dirty="0" smtClean="0"/>
              <a:t>Decessi tra l’età x e l’età x+1		</a:t>
            </a:r>
            <a:r>
              <a:rPr lang="it-IT" altLang="en-US" sz="2000" dirty="0" err="1" smtClean="0"/>
              <a:t>d</a:t>
            </a:r>
            <a:r>
              <a:rPr lang="it-IT" altLang="en-US" sz="2000" baseline="-25000" dirty="0" err="1" smtClean="0"/>
              <a:t>x,x+n</a:t>
            </a:r>
            <a:endParaRPr lang="it-IT" altLang="en-US" sz="2000" baseline="-25000" dirty="0" smtClean="0"/>
          </a:p>
        </p:txBody>
      </p:sp>
      <p:sp>
        <p:nvSpPr>
          <p:cNvPr id="22532" name="Text Box 13"/>
          <p:cNvSpPr txBox="1">
            <a:spLocks noChangeArrowheads="1"/>
          </p:cNvSpPr>
          <p:nvPr/>
        </p:nvSpPr>
        <p:spPr bwMode="auto">
          <a:xfrm>
            <a:off x="3132138" y="3892550"/>
            <a:ext cx="2735262"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
                <a:srgbClr val="0000FF"/>
              </a:buClr>
              <a:buSzPct val="75000"/>
              <a:buFontTx/>
              <a:buAutoNum type="arabicPeriod"/>
            </a:pPr>
            <a:r>
              <a:rPr lang="it-IT" altLang="en-US" sz="1800" dirty="0" err="1"/>
              <a:t>q</a:t>
            </a:r>
            <a:r>
              <a:rPr lang="it-IT" altLang="en-US" sz="1800" baseline="-25000" dirty="0" err="1"/>
              <a:t>x,x+n</a:t>
            </a:r>
            <a:r>
              <a:rPr lang="it-IT" altLang="en-US" sz="1800" dirty="0"/>
              <a:t> = </a:t>
            </a:r>
            <a:r>
              <a:rPr lang="it-IT" altLang="en-US" sz="1800" dirty="0" err="1"/>
              <a:t>d</a:t>
            </a:r>
            <a:r>
              <a:rPr lang="it-IT" altLang="en-US" sz="1800" baseline="-25000" dirty="0" err="1"/>
              <a:t>x,x+n</a:t>
            </a:r>
            <a:r>
              <a:rPr lang="it-IT" altLang="en-US" sz="1800" dirty="0"/>
              <a:t> / l</a:t>
            </a:r>
            <a:r>
              <a:rPr lang="it-IT" altLang="en-US" sz="1800" baseline="-25000" dirty="0"/>
              <a:t>x</a:t>
            </a:r>
          </a:p>
          <a:p>
            <a:pPr eaLnBrk="1" hangingPunct="1">
              <a:spcBef>
                <a:spcPct val="50000"/>
              </a:spcBef>
              <a:buClr>
                <a:srgbClr val="0000FF"/>
              </a:buClr>
              <a:buSzPct val="75000"/>
              <a:buFontTx/>
              <a:buAutoNum type="arabicPeriod"/>
            </a:pPr>
            <a:r>
              <a:rPr lang="it-IT" altLang="en-US" sz="1800" dirty="0" err="1"/>
              <a:t>d</a:t>
            </a:r>
            <a:r>
              <a:rPr lang="it-IT" altLang="en-US" sz="1800" baseline="-25000" dirty="0" err="1"/>
              <a:t>x,x+n</a:t>
            </a:r>
            <a:r>
              <a:rPr lang="it-IT" altLang="en-US" sz="1800" dirty="0"/>
              <a:t> = </a:t>
            </a:r>
            <a:r>
              <a:rPr lang="it-IT" altLang="en-US" sz="1800" dirty="0" err="1"/>
              <a:t>q</a:t>
            </a:r>
            <a:r>
              <a:rPr lang="it-IT" altLang="en-US" sz="1800" baseline="-25000" dirty="0" err="1"/>
              <a:t>x,x+n</a:t>
            </a:r>
            <a:r>
              <a:rPr lang="it-IT" altLang="en-US" sz="1800" dirty="0"/>
              <a:t> </a:t>
            </a:r>
            <a:r>
              <a:rPr lang="it-IT" altLang="en-US" sz="1800" dirty="0">
                <a:cs typeface="Arial" charset="0"/>
              </a:rPr>
              <a:t>∙</a:t>
            </a:r>
            <a:r>
              <a:rPr lang="it-IT" altLang="en-US" sz="1800" dirty="0"/>
              <a:t> l</a:t>
            </a:r>
            <a:r>
              <a:rPr lang="it-IT" altLang="en-US" sz="1800" baseline="-25000" dirty="0"/>
              <a:t>x</a:t>
            </a:r>
          </a:p>
          <a:p>
            <a:pPr eaLnBrk="1" hangingPunct="1">
              <a:spcBef>
                <a:spcPct val="50000"/>
              </a:spcBef>
              <a:buClr>
                <a:srgbClr val="0000FF"/>
              </a:buClr>
              <a:buSzPct val="75000"/>
              <a:buFontTx/>
              <a:buAutoNum type="arabicPeriod"/>
            </a:pPr>
            <a:r>
              <a:rPr lang="it-IT" altLang="en-US" sz="1800" dirty="0"/>
              <a:t>l</a:t>
            </a:r>
            <a:r>
              <a:rPr lang="it-IT" altLang="en-US" sz="1800" baseline="-25000" dirty="0"/>
              <a:t>x+1</a:t>
            </a:r>
            <a:r>
              <a:rPr lang="it-IT" altLang="en-US" sz="1800" dirty="0"/>
              <a:t> = l</a:t>
            </a:r>
            <a:r>
              <a:rPr lang="it-IT" altLang="en-US" sz="1800" baseline="-25000" dirty="0"/>
              <a:t>x</a:t>
            </a:r>
            <a:r>
              <a:rPr lang="it-IT" altLang="en-US" sz="1800" dirty="0"/>
              <a:t> – </a:t>
            </a:r>
            <a:r>
              <a:rPr lang="it-IT" altLang="en-US" sz="1800" dirty="0" err="1"/>
              <a:t>d</a:t>
            </a:r>
            <a:r>
              <a:rPr lang="it-IT" altLang="en-US" sz="1800" baseline="-25000" dirty="0" err="1"/>
              <a:t>x,x+n</a:t>
            </a:r>
            <a:endParaRPr lang="it-IT" altLang="en-US" sz="1800" baseline="-25000" dirty="0"/>
          </a:p>
        </p:txBody>
      </p:sp>
      <p:sp>
        <p:nvSpPr>
          <p:cNvPr id="22533" name="Text Box 14"/>
          <p:cNvSpPr txBox="1">
            <a:spLocks noChangeArrowheads="1"/>
          </p:cNvSpPr>
          <p:nvPr/>
        </p:nvSpPr>
        <p:spPr bwMode="auto">
          <a:xfrm>
            <a:off x="2484438" y="3357563"/>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it-IT" altLang="en-US" sz="1800" b="1" dirty="0">
                <a:solidFill>
                  <a:srgbClr val="0000FF"/>
                </a:solidFill>
              </a:rPr>
              <a:t>Relazioni di base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5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5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 calcmode="lin" valueType="num">
                                      <p:cBhvr>
                                        <p:cTn id="14" dur="5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253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25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 calcmode="lin" valueType="num">
                                      <p:cBhvr>
                                        <p:cTn id="21" dur="5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253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253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2532">
                                            <p:txEl>
                                              <p:pRg st="0" end="0"/>
                                            </p:txEl>
                                          </p:spTgt>
                                        </p:tgtEl>
                                        <p:attrNameLst>
                                          <p:attrName>style.visibility</p:attrName>
                                        </p:attrNameLst>
                                      </p:cBhvr>
                                      <p:to>
                                        <p:strVal val="visible"/>
                                      </p:to>
                                    </p:set>
                                    <p:anim calcmode="lin" valueType="num">
                                      <p:cBhvr>
                                        <p:cTn id="28" dur="500" fill="hold"/>
                                        <p:tgtEl>
                                          <p:spTgt spid="22532">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2532">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253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2532">
                                            <p:txEl>
                                              <p:pRg st="1" end="1"/>
                                            </p:txEl>
                                          </p:spTgt>
                                        </p:tgtEl>
                                        <p:attrNameLst>
                                          <p:attrName>style.visibility</p:attrName>
                                        </p:attrNameLst>
                                      </p:cBhvr>
                                      <p:to>
                                        <p:strVal val="visible"/>
                                      </p:to>
                                    </p:set>
                                    <p:anim calcmode="lin" valueType="num">
                                      <p:cBhvr>
                                        <p:cTn id="35" dur="500" fill="hold"/>
                                        <p:tgtEl>
                                          <p:spTgt spid="22532">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22532">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2253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2532">
                                            <p:txEl>
                                              <p:pRg st="2" end="2"/>
                                            </p:txEl>
                                          </p:spTgt>
                                        </p:tgtEl>
                                        <p:attrNameLst>
                                          <p:attrName>style.visibility</p:attrName>
                                        </p:attrNameLst>
                                      </p:cBhvr>
                                      <p:to>
                                        <p:strVal val="visible"/>
                                      </p:to>
                                    </p:set>
                                    <p:anim calcmode="lin" valueType="num">
                                      <p:cBhvr>
                                        <p:cTn id="42" dur="500" fill="hold"/>
                                        <p:tgtEl>
                                          <p:spTgt spid="22532">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22532">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225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75" name="Rectangle 87"/>
          <p:cNvSpPr>
            <a:spLocks noGrp="1" noChangeArrowheads="1"/>
          </p:cNvSpPr>
          <p:nvPr>
            <p:ph type="title"/>
          </p:nvPr>
        </p:nvSpPr>
        <p:spPr>
          <a:xfrm>
            <a:off x="457200" y="274638"/>
            <a:ext cx="8229600" cy="850900"/>
          </a:xfrm>
        </p:spPr>
        <p:txBody>
          <a:bodyPr/>
          <a:lstStyle/>
          <a:p>
            <a:pPr eaLnBrk="1" hangingPunct="1">
              <a:defRPr/>
            </a:pPr>
            <a:r>
              <a:rPr lang="it-IT" sz="2800" b="1" smtClean="0">
                <a:solidFill>
                  <a:srgbClr val="FF0000"/>
                </a:solidFill>
                <a:effectLst>
                  <a:outerShdw blurRad="38100" dist="38100" dir="2700000" algn="tl">
                    <a:srgbClr val="000000"/>
                  </a:outerShdw>
                </a:effectLst>
              </a:rPr>
              <a:t>Esempio di tavola di mortalità/ 1</a:t>
            </a:r>
            <a:br>
              <a:rPr lang="it-IT" sz="2800" b="1" smtClean="0">
                <a:solidFill>
                  <a:srgbClr val="FF0000"/>
                </a:solidFill>
                <a:effectLst>
                  <a:outerShdw blurRad="38100" dist="38100" dir="2700000" algn="tl">
                    <a:srgbClr val="000000"/>
                  </a:outerShdw>
                </a:effectLst>
              </a:rPr>
            </a:br>
            <a:r>
              <a:rPr lang="it-IT" sz="2200" b="1" smtClean="0">
                <a:solidFill>
                  <a:srgbClr val="FF0000"/>
                </a:solidFill>
                <a:effectLst>
                  <a:outerShdw blurRad="38100" dist="38100" dir="2700000" algn="tl">
                    <a:srgbClr val="000000"/>
                  </a:outerShdw>
                </a:effectLst>
              </a:rPr>
              <a:t>Donne italiane nate nel 1880</a:t>
            </a:r>
          </a:p>
        </p:txBody>
      </p:sp>
      <p:graphicFrame>
        <p:nvGraphicFramePr>
          <p:cNvPr id="89317" name="Group 229"/>
          <p:cNvGraphicFramePr>
            <a:graphicFrameLocks noGrp="1"/>
          </p:cNvGraphicFramePr>
          <p:nvPr>
            <p:ph idx="1"/>
            <p:extLst>
              <p:ext uri="{D42A27DB-BD31-4B8C-83A1-F6EECF244321}">
                <p14:modId xmlns:p14="http://schemas.microsoft.com/office/powerpoint/2010/main" val="622185358"/>
              </p:ext>
            </p:extLst>
          </p:nvPr>
        </p:nvGraphicFramePr>
        <p:xfrm>
          <a:off x="1836738" y="1989138"/>
          <a:ext cx="5472112" cy="3311525"/>
        </p:xfrm>
        <a:graphic>
          <a:graphicData uri="http://schemas.openxmlformats.org/drawingml/2006/table">
            <a:tbl>
              <a:tblPr>
                <a:tableStyleId>{37CE84F3-28C3-443E-9E96-99CF82512B78}</a:tableStyleId>
              </a:tblPr>
              <a:tblGrid>
                <a:gridCol w="1368425"/>
                <a:gridCol w="1370012"/>
                <a:gridCol w="1365250"/>
                <a:gridCol w="1368425"/>
              </a:tblGrid>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Età</a:t>
                      </a:r>
                      <a:endParaRPr kumimoji="0" lang="it-IT" sz="1800" b="1" i="0" u="none" strike="noStrike" cap="none" normalizeH="0" baseline="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solidFill>
                      <a:srgbClr val="33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l</a:t>
                      </a:r>
                      <a:r>
                        <a:rPr kumimoji="0" lang="it-IT" sz="1800" b="1" u="none" strike="noStrike" cap="none" normalizeH="0" baseline="-25000" dirty="0" smtClean="0">
                          <a:ln>
                            <a:noFill/>
                          </a:ln>
                          <a:solidFill>
                            <a:srgbClr val="FFFF00"/>
                          </a:solidFill>
                          <a:effectLst/>
                        </a:rPr>
                        <a:t>x</a:t>
                      </a:r>
                      <a:endParaRPr kumimoji="0" lang="it-IT" sz="1800" b="1" i="0" u="none" strike="noStrike" cap="none" normalizeH="0" baseline="-2500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solidFill>
                      <a:srgbClr val="33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d</a:t>
                      </a:r>
                      <a:r>
                        <a:rPr kumimoji="0" lang="it-IT" sz="1800" b="1" u="none" strike="noStrike" cap="none" normalizeH="0" baseline="-25000" dirty="0" smtClean="0">
                          <a:ln>
                            <a:noFill/>
                          </a:ln>
                          <a:solidFill>
                            <a:srgbClr val="FFFF00"/>
                          </a:solidFill>
                          <a:effectLst/>
                        </a:rPr>
                        <a:t>x,x+1</a:t>
                      </a:r>
                      <a:endParaRPr kumimoji="0" lang="it-IT" sz="1800" b="1" i="0" u="none" strike="noStrike" cap="none" normalizeH="0" baseline="-2500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solidFill>
                      <a:srgbClr val="33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q</a:t>
                      </a:r>
                      <a:r>
                        <a:rPr kumimoji="0" lang="it-IT" sz="1800" b="1" u="none" strike="noStrike" cap="none" normalizeH="0" baseline="-25000" dirty="0" smtClean="0">
                          <a:ln>
                            <a:noFill/>
                          </a:ln>
                          <a:solidFill>
                            <a:srgbClr val="FFFF00"/>
                          </a:solidFill>
                          <a:effectLst/>
                        </a:rPr>
                        <a:t>x,x+1</a:t>
                      </a:r>
                      <a:endParaRPr kumimoji="0" lang="it-IT" sz="1800" b="1" i="0" u="none" strike="noStrike" cap="none" normalizeH="0" baseline="-2500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solidFill>
                      <a:srgbClr val="3366CC"/>
                    </a:solidFill>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0</a:t>
                      </a:r>
                      <a:endParaRPr kumimoji="0" lang="it-IT" sz="1800" b="1" i="0" u="none" strike="noStrike" cap="none" normalizeH="0" baseline="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dirty="0" smtClean="0">
                          <a:ln>
                            <a:noFill/>
                          </a:ln>
                          <a:effectLst/>
                        </a:rPr>
                        <a:t>100.000</a:t>
                      </a:r>
                      <a:endParaRPr kumimoji="0" lang="it-IT" sz="18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dirty="0" smtClean="0">
                          <a:ln>
                            <a:noFill/>
                          </a:ln>
                          <a:effectLst/>
                        </a:rPr>
                        <a:t>19.675</a:t>
                      </a:r>
                      <a:endParaRPr kumimoji="0" lang="it-IT" sz="18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dirty="0" smtClean="0">
                          <a:ln>
                            <a:noFill/>
                          </a:ln>
                          <a:effectLst/>
                        </a:rPr>
                        <a:t>0,19675</a:t>
                      </a:r>
                      <a:endParaRPr kumimoji="0" lang="it-IT" sz="18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1</a:t>
                      </a:r>
                      <a:endParaRPr kumimoji="0" lang="it-IT" sz="1800" b="1" i="0" u="none" strike="noStrike" cap="none" normalizeH="0" baseline="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80.325</a:t>
                      </a:r>
                      <a:endParaRPr kumimoji="0" lang="it-IT" sz="18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8.934</a:t>
                      </a:r>
                      <a:endParaRPr kumimoji="0" lang="it-IT" sz="18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0,11122</a:t>
                      </a:r>
                      <a:endParaRPr kumimoji="0" lang="it-IT" sz="18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2</a:t>
                      </a:r>
                      <a:endParaRPr kumimoji="0" lang="it-IT" sz="1800" b="1" i="0" u="none" strike="noStrike" cap="none" normalizeH="0" baseline="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71.391</a:t>
                      </a:r>
                      <a:endParaRPr kumimoji="0" lang="it-IT" sz="18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3.969</a:t>
                      </a:r>
                      <a:endParaRPr kumimoji="0" lang="it-IT" sz="18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0,05560</a:t>
                      </a:r>
                      <a:endParaRPr kumimoji="0" lang="it-IT" sz="18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3</a:t>
                      </a:r>
                      <a:endParaRPr kumimoji="0" lang="it-IT" sz="1800" b="1" i="0" u="none" strike="noStrike" cap="none" normalizeH="0" baseline="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dirty="0" smtClean="0">
                          <a:ln>
                            <a:noFill/>
                          </a:ln>
                          <a:effectLst/>
                        </a:rPr>
                        <a:t>67.422</a:t>
                      </a:r>
                      <a:endParaRPr kumimoji="0" lang="it-IT" sz="18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2.270</a:t>
                      </a:r>
                      <a:endParaRPr kumimoji="0" lang="it-IT" sz="18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0,03367</a:t>
                      </a:r>
                      <a:endParaRPr kumimoji="0" lang="it-IT" sz="18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4</a:t>
                      </a:r>
                      <a:endParaRPr kumimoji="0" lang="it-IT" sz="1800" b="1" i="0" u="none" strike="noStrike" cap="none" normalizeH="0" baseline="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dirty="0" smtClean="0">
                          <a:ln>
                            <a:noFill/>
                          </a:ln>
                          <a:effectLst/>
                        </a:rPr>
                        <a:t>65.152</a:t>
                      </a:r>
                      <a:endParaRPr kumimoji="0" lang="it-IT" sz="18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1.568</a:t>
                      </a:r>
                      <a:endParaRPr kumimoji="0" lang="it-IT" sz="18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0,02406</a:t>
                      </a:r>
                      <a:endParaRPr kumimoji="0" lang="it-IT" sz="18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5</a:t>
                      </a:r>
                      <a:endParaRPr kumimoji="0" lang="it-IT" sz="1800" b="1" i="0" u="none" strike="noStrike" cap="none" normalizeH="0" baseline="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dirty="0" smtClean="0">
                          <a:ln>
                            <a:noFill/>
                          </a:ln>
                          <a:effectLst/>
                        </a:rPr>
                        <a:t>63.584</a:t>
                      </a:r>
                      <a:endParaRPr kumimoji="0" lang="it-IT" sz="18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dirty="0" smtClean="0">
                          <a:ln>
                            <a:noFill/>
                          </a:ln>
                          <a:effectLst/>
                        </a:rPr>
                        <a:t>1.162</a:t>
                      </a:r>
                      <a:endParaRPr kumimoji="0" lang="it-IT" sz="18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dirty="0" smtClean="0">
                          <a:ln>
                            <a:noFill/>
                          </a:ln>
                          <a:effectLst/>
                        </a:rPr>
                        <a:t>0,01828</a:t>
                      </a:r>
                      <a:endParaRPr kumimoji="0" lang="it-IT" sz="18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r>
            </a:tbl>
          </a:graphicData>
        </a:graphic>
      </p:graphicFrame>
      <p:sp>
        <p:nvSpPr>
          <p:cNvPr id="4" name="CasellaDiTesto 3"/>
          <p:cNvSpPr txBox="1"/>
          <p:nvPr/>
        </p:nvSpPr>
        <p:spPr>
          <a:xfrm>
            <a:off x="1043608" y="5505886"/>
            <a:ext cx="1800200" cy="276999"/>
          </a:xfrm>
          <a:prstGeom prst="rect">
            <a:avLst/>
          </a:prstGeom>
          <a:noFill/>
        </p:spPr>
        <p:txBody>
          <a:bodyPr wrap="square" rtlCol="0">
            <a:spAutoFit/>
          </a:bodyPr>
          <a:lstStyle/>
          <a:p>
            <a:r>
              <a:rPr lang="it-IT" sz="1200" dirty="0" smtClean="0"/>
              <a:t>Fonte: Livi Bacci, 1990</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74638"/>
            <a:ext cx="8229600" cy="850900"/>
          </a:xfrm>
        </p:spPr>
        <p:txBody>
          <a:bodyPr/>
          <a:lstStyle/>
          <a:p>
            <a:pPr eaLnBrk="1" hangingPunct="1">
              <a:defRPr/>
            </a:pPr>
            <a:r>
              <a:rPr lang="it-IT" sz="2800" b="1" smtClean="0">
                <a:solidFill>
                  <a:srgbClr val="FF0000"/>
                </a:solidFill>
                <a:effectLst>
                  <a:outerShdw blurRad="38100" dist="38100" dir="2700000" algn="tl">
                    <a:srgbClr val="000000"/>
                  </a:outerShdw>
                </a:effectLst>
              </a:rPr>
              <a:t>Esempio di tavola di mortalità/ 2</a:t>
            </a:r>
            <a:br>
              <a:rPr lang="it-IT" sz="2800" b="1" smtClean="0">
                <a:solidFill>
                  <a:srgbClr val="FF0000"/>
                </a:solidFill>
                <a:effectLst>
                  <a:outerShdw blurRad="38100" dist="38100" dir="2700000" algn="tl">
                    <a:srgbClr val="000000"/>
                  </a:outerShdw>
                </a:effectLst>
              </a:rPr>
            </a:br>
            <a:r>
              <a:rPr lang="it-IT" sz="2200" b="1" smtClean="0">
                <a:solidFill>
                  <a:srgbClr val="FF0000"/>
                </a:solidFill>
                <a:effectLst>
                  <a:outerShdw blurRad="38100" dist="38100" dir="2700000" algn="tl">
                    <a:srgbClr val="000000"/>
                  </a:outerShdw>
                </a:effectLst>
              </a:rPr>
              <a:t>Donne italiane nate nel 1880</a:t>
            </a:r>
          </a:p>
        </p:txBody>
      </p:sp>
      <p:graphicFrame>
        <p:nvGraphicFramePr>
          <p:cNvPr id="93280" name="Group 96"/>
          <p:cNvGraphicFramePr>
            <a:graphicFrameLocks noGrp="1"/>
          </p:cNvGraphicFramePr>
          <p:nvPr>
            <p:ph idx="1"/>
            <p:extLst>
              <p:ext uri="{D42A27DB-BD31-4B8C-83A1-F6EECF244321}">
                <p14:modId xmlns:p14="http://schemas.microsoft.com/office/powerpoint/2010/main" val="2691823427"/>
              </p:ext>
            </p:extLst>
          </p:nvPr>
        </p:nvGraphicFramePr>
        <p:xfrm>
          <a:off x="395288" y="1989138"/>
          <a:ext cx="7921625" cy="3311525"/>
        </p:xfrm>
        <a:graphic>
          <a:graphicData uri="http://schemas.openxmlformats.org/drawingml/2006/table">
            <a:tbl>
              <a:tblPr>
                <a:tableStyleId>{18603FDC-E32A-4AB5-989C-0864C3EAD2B8}</a:tableStyleId>
              </a:tblPr>
              <a:tblGrid>
                <a:gridCol w="990600"/>
                <a:gridCol w="990600"/>
                <a:gridCol w="987425"/>
                <a:gridCol w="990600"/>
                <a:gridCol w="990600"/>
                <a:gridCol w="990600"/>
                <a:gridCol w="990600"/>
                <a:gridCol w="990600"/>
              </a:tblGrid>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Età</a:t>
                      </a:r>
                      <a:endParaRPr kumimoji="0" lang="it-IT" sz="1800" b="1" i="0" u="none" strike="noStrike" cap="none" normalizeH="0" baseline="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solidFill>
                      <a:srgbClr val="33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l</a:t>
                      </a:r>
                      <a:r>
                        <a:rPr kumimoji="0" lang="it-IT" sz="1800" b="1" u="none" strike="noStrike" cap="none" normalizeH="0" baseline="-25000" dirty="0" smtClean="0">
                          <a:ln>
                            <a:noFill/>
                          </a:ln>
                          <a:solidFill>
                            <a:srgbClr val="FFFF00"/>
                          </a:solidFill>
                          <a:effectLst/>
                        </a:rPr>
                        <a:t>x</a:t>
                      </a:r>
                      <a:endParaRPr kumimoji="0" lang="it-IT" sz="1800" b="1" i="0" u="none" strike="noStrike" cap="none" normalizeH="0" baseline="-2500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solidFill>
                      <a:srgbClr val="33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d</a:t>
                      </a:r>
                      <a:r>
                        <a:rPr kumimoji="0" lang="it-IT" sz="1800" b="1" u="none" strike="noStrike" cap="none" normalizeH="0" baseline="-25000" dirty="0" smtClean="0">
                          <a:ln>
                            <a:noFill/>
                          </a:ln>
                          <a:solidFill>
                            <a:srgbClr val="FFFF00"/>
                          </a:solidFill>
                          <a:effectLst/>
                        </a:rPr>
                        <a:t>x,x+1</a:t>
                      </a:r>
                      <a:endParaRPr kumimoji="0" lang="it-IT" sz="1800" b="1" i="0" u="none" strike="noStrike" cap="none" normalizeH="0" baseline="-2500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solidFill>
                      <a:srgbClr val="33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q</a:t>
                      </a:r>
                      <a:r>
                        <a:rPr kumimoji="0" lang="it-IT" sz="1800" b="1" u="none" strike="noStrike" cap="none" normalizeH="0" baseline="-25000" dirty="0" smtClean="0">
                          <a:ln>
                            <a:noFill/>
                          </a:ln>
                          <a:solidFill>
                            <a:srgbClr val="FFFF00"/>
                          </a:solidFill>
                          <a:effectLst/>
                        </a:rPr>
                        <a:t>x,x+1</a:t>
                      </a:r>
                      <a:endParaRPr kumimoji="0" lang="it-IT" sz="1800" b="1" i="0" u="none" strike="noStrike" cap="none" normalizeH="0" baseline="-2500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solidFill>
                      <a:srgbClr val="33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p</a:t>
                      </a:r>
                      <a:r>
                        <a:rPr kumimoji="0" lang="it-IT" sz="1800" b="1" u="none" strike="noStrike" cap="none" normalizeH="0" baseline="-25000" dirty="0" smtClean="0">
                          <a:ln>
                            <a:noFill/>
                          </a:ln>
                          <a:solidFill>
                            <a:srgbClr val="FFFF00"/>
                          </a:solidFill>
                          <a:effectLst/>
                        </a:rPr>
                        <a:t>x,x+1</a:t>
                      </a:r>
                      <a:endParaRPr kumimoji="0" lang="it-IT" sz="1800" b="1" i="0" u="none" strike="noStrike" cap="none" normalizeH="0" baseline="-2500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solidFill>
                      <a:srgbClr val="33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L</a:t>
                      </a:r>
                      <a:r>
                        <a:rPr kumimoji="0" lang="it-IT" sz="1800" b="1" u="none" strike="noStrike" cap="none" normalizeH="0" baseline="-25000" dirty="0" smtClean="0">
                          <a:ln>
                            <a:noFill/>
                          </a:ln>
                          <a:solidFill>
                            <a:srgbClr val="FFFF00"/>
                          </a:solidFill>
                          <a:effectLst/>
                        </a:rPr>
                        <a:t>x,x+1</a:t>
                      </a:r>
                      <a:endParaRPr kumimoji="0" lang="it-IT" sz="1800" b="1" i="0" u="none" strike="noStrike" cap="none" normalizeH="0" baseline="-2500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solidFill>
                      <a:srgbClr val="33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err="1" smtClean="0">
                          <a:ln>
                            <a:noFill/>
                          </a:ln>
                          <a:solidFill>
                            <a:srgbClr val="FFFF00"/>
                          </a:solidFill>
                          <a:effectLst/>
                        </a:rPr>
                        <a:t>T</a:t>
                      </a:r>
                      <a:r>
                        <a:rPr kumimoji="0" lang="it-IT" sz="1800" b="1" u="none" strike="noStrike" cap="none" normalizeH="0" baseline="-25000" dirty="0" err="1" smtClean="0">
                          <a:ln>
                            <a:noFill/>
                          </a:ln>
                          <a:solidFill>
                            <a:srgbClr val="FFFF00"/>
                          </a:solidFill>
                          <a:effectLst/>
                        </a:rPr>
                        <a:t>x</a:t>
                      </a:r>
                      <a:endParaRPr kumimoji="0" lang="it-IT" sz="1800" b="1" i="0" u="none" strike="noStrike" cap="none" normalizeH="0" baseline="-2500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solidFill>
                      <a:srgbClr val="33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u="none" strike="noStrike" cap="none" normalizeH="0" baseline="0" dirty="0" smtClean="0">
                          <a:ln>
                            <a:noFill/>
                          </a:ln>
                          <a:solidFill>
                            <a:srgbClr val="FFFF00"/>
                          </a:solidFill>
                          <a:effectLst/>
                        </a:rPr>
                        <a:t>e</a:t>
                      </a:r>
                      <a:r>
                        <a:rPr kumimoji="0" lang="it-IT" sz="1800" b="1" u="none" strike="noStrike" cap="none" normalizeH="0" baseline="-25000" dirty="0" smtClean="0">
                          <a:ln>
                            <a:noFill/>
                          </a:ln>
                          <a:solidFill>
                            <a:srgbClr val="FFFF00"/>
                          </a:solidFill>
                          <a:effectLst/>
                        </a:rPr>
                        <a:t>x</a:t>
                      </a:r>
                      <a:endParaRPr kumimoji="0" lang="it-IT" sz="1800" b="1" i="0" u="none" strike="noStrike" cap="none" normalizeH="0" baseline="-2500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solidFill>
                      <a:srgbClr val="3366CC"/>
                    </a:solidFill>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u="none" strike="noStrike" cap="none" normalizeH="0" baseline="0" dirty="0" smtClean="0">
                          <a:ln>
                            <a:noFill/>
                          </a:ln>
                          <a:solidFill>
                            <a:srgbClr val="FFFF00"/>
                          </a:solidFill>
                          <a:effectLst/>
                        </a:rPr>
                        <a:t>0</a:t>
                      </a:r>
                      <a:endParaRPr kumimoji="0" lang="it-IT" sz="1600" b="1" i="0" u="none" strike="noStrike" cap="none" normalizeH="0" baseline="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100.000</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19.675</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0,19675</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0,80325</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86227,5</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3929796</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39,3</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u="none" strike="noStrike" cap="none" normalizeH="0" baseline="0" dirty="0" smtClean="0">
                          <a:ln>
                            <a:noFill/>
                          </a:ln>
                          <a:solidFill>
                            <a:srgbClr val="FFFF00"/>
                          </a:solidFill>
                          <a:effectLst/>
                        </a:rPr>
                        <a:t>1</a:t>
                      </a:r>
                      <a:endParaRPr kumimoji="0" lang="it-IT" sz="1600" b="1" i="0" u="none" strike="noStrike" cap="none" normalizeH="0" baseline="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80.325</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8.934</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0,11122</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0,88878</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75858</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3843568</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47,8</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u="none" strike="noStrike" cap="none" normalizeH="0" baseline="0" dirty="0" smtClean="0">
                          <a:ln>
                            <a:noFill/>
                          </a:ln>
                          <a:solidFill>
                            <a:srgbClr val="FFFF00"/>
                          </a:solidFill>
                          <a:effectLst/>
                        </a:rPr>
                        <a:t>2</a:t>
                      </a:r>
                      <a:endParaRPr kumimoji="0" lang="it-IT" sz="1600" b="1" i="0" u="none" strike="noStrike" cap="none" normalizeH="0" baseline="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71.391</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3.969</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0,05560</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0,94440</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69406,5</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3767710</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52,8</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u="none" strike="noStrike" cap="none" normalizeH="0" baseline="0" dirty="0" smtClean="0">
                          <a:ln>
                            <a:noFill/>
                          </a:ln>
                          <a:solidFill>
                            <a:srgbClr val="FFFF00"/>
                          </a:solidFill>
                          <a:effectLst/>
                        </a:rPr>
                        <a:t>3</a:t>
                      </a:r>
                      <a:endParaRPr kumimoji="0" lang="it-IT" sz="1600" b="1" i="0" u="none" strike="noStrike" cap="none" normalizeH="0" baseline="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67.422</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2.270</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0,03367</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0,96633</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66287</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3698304</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54,9</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u="none" strike="noStrike" cap="none" normalizeH="0" baseline="0" dirty="0" smtClean="0">
                          <a:ln>
                            <a:noFill/>
                          </a:ln>
                          <a:solidFill>
                            <a:srgbClr val="FFFF00"/>
                          </a:solidFill>
                          <a:effectLst/>
                        </a:rPr>
                        <a:t>4</a:t>
                      </a:r>
                      <a:endParaRPr kumimoji="0" lang="it-IT" sz="1600" b="1" i="0" u="none" strike="noStrike" cap="none" normalizeH="0" baseline="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65.152</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1.568</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0,02406</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0,97594</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64368</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3632017</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55,8</a:t>
                      </a:r>
                      <a:endParaRPr kumimoji="0" lang="it-IT" sz="1600" b="0" i="0" u="none" strike="noStrike" cap="none" normalizeH="0" baseline="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u="none" strike="noStrike" cap="none" normalizeH="0" baseline="0" dirty="0" smtClean="0">
                          <a:ln>
                            <a:noFill/>
                          </a:ln>
                          <a:solidFill>
                            <a:srgbClr val="FFFF00"/>
                          </a:solidFill>
                          <a:effectLst/>
                        </a:rPr>
                        <a:t>5</a:t>
                      </a:r>
                      <a:endParaRPr kumimoji="0" lang="it-IT" sz="1600" b="1" i="0" u="none" strike="noStrike" cap="none" normalizeH="0" baseline="0" dirty="0" smtClean="0">
                        <a:ln>
                          <a:noFill/>
                        </a:ln>
                        <a:solidFill>
                          <a:srgbClr val="FFFF00"/>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smtClean="0">
                          <a:ln>
                            <a:noFill/>
                          </a:ln>
                          <a:effectLst/>
                        </a:rPr>
                        <a:t>63.584</a:t>
                      </a:r>
                      <a:endParaRPr kumimoji="0" lang="it-IT"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smtClean="0">
                          <a:ln>
                            <a:noFill/>
                          </a:ln>
                          <a:effectLst/>
                        </a:rPr>
                        <a:t>1.162</a:t>
                      </a:r>
                      <a:endParaRPr kumimoji="0" lang="it-IT"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smtClean="0">
                          <a:ln>
                            <a:noFill/>
                          </a:ln>
                          <a:effectLst/>
                        </a:rPr>
                        <a:t>0,01828</a:t>
                      </a:r>
                      <a:endParaRPr kumimoji="0" lang="it-IT"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smtClean="0">
                          <a:ln>
                            <a:noFill/>
                          </a:ln>
                          <a:effectLst/>
                        </a:rPr>
                        <a:t>0,98172</a:t>
                      </a:r>
                      <a:endParaRPr kumimoji="0" lang="it-IT"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smtClean="0">
                          <a:ln>
                            <a:noFill/>
                          </a:ln>
                          <a:effectLst/>
                        </a:rPr>
                        <a:t>63003</a:t>
                      </a:r>
                      <a:endParaRPr kumimoji="0" lang="it-IT"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smtClean="0">
                          <a:ln>
                            <a:noFill/>
                          </a:ln>
                          <a:effectLst/>
                        </a:rPr>
                        <a:t>3567649</a:t>
                      </a:r>
                      <a:endParaRPr kumimoji="0" lang="it-IT"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smtClean="0">
                          <a:ln>
                            <a:noFill/>
                          </a:ln>
                          <a:effectLst/>
                        </a:rPr>
                        <a:t>56,1</a:t>
                      </a:r>
                      <a:endParaRPr kumimoji="0" lang="it-IT"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cell3D prstMaterial="dkEdge">
                      <a:bevel/>
                      <a:lightRig rig="flood" dir="t"/>
                    </a:cell3D>
                  </a:tcPr>
                </a:tc>
              </a:tr>
            </a:tbl>
          </a:graphicData>
        </a:graphic>
      </p:graphicFrame>
      <p:sp>
        <p:nvSpPr>
          <p:cNvPr id="2" name="CasellaDiTesto 1"/>
          <p:cNvSpPr txBox="1"/>
          <p:nvPr/>
        </p:nvSpPr>
        <p:spPr>
          <a:xfrm>
            <a:off x="467544" y="5517232"/>
            <a:ext cx="1800200" cy="276999"/>
          </a:xfrm>
          <a:prstGeom prst="rect">
            <a:avLst/>
          </a:prstGeom>
          <a:noFill/>
        </p:spPr>
        <p:txBody>
          <a:bodyPr wrap="square" rtlCol="0">
            <a:spAutoFit/>
          </a:bodyPr>
          <a:lstStyle/>
          <a:p>
            <a:r>
              <a:rPr lang="it-IT" sz="1200" dirty="0" smtClean="0"/>
              <a:t>Fonte: Livi Bacci, 1990</a:t>
            </a: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3660458" cy="5400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33375"/>
            <a:ext cx="3476903" cy="54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p:cNvSpPr txBox="1">
            <a:spLocks noChangeArrowheads="1"/>
          </p:cNvSpPr>
          <p:nvPr/>
        </p:nvSpPr>
        <p:spPr bwMode="auto">
          <a:xfrm>
            <a:off x="7164388" y="6659563"/>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sp>
        <p:nvSpPr>
          <p:cNvPr id="25605" name="Text Box 7"/>
          <p:cNvSpPr txBox="1">
            <a:spLocks noChangeArrowheads="1"/>
          </p:cNvSpPr>
          <p:nvPr/>
        </p:nvSpPr>
        <p:spPr bwMode="auto">
          <a:xfrm>
            <a:off x="6948264" y="6021288"/>
            <a:ext cx="1944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en-US" sz="1400" dirty="0" smtClean="0"/>
              <a:t>(</a:t>
            </a:r>
            <a:r>
              <a:rPr lang="it-IT" altLang="en-US" sz="1200" dirty="0" smtClean="0"/>
              <a:t>Fonte: Santini</a:t>
            </a:r>
            <a:r>
              <a:rPr lang="it-IT" altLang="en-US" sz="1200" dirty="0"/>
              <a:t>, 1992</a:t>
            </a:r>
            <a:r>
              <a:rPr lang="it-IT" altLang="en-US" sz="1400" dirty="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23850" y="274638"/>
            <a:ext cx="8507413" cy="922337"/>
          </a:xfrm>
        </p:spPr>
        <p:txBody>
          <a:bodyPr/>
          <a:lstStyle/>
          <a:p>
            <a:pPr eaLnBrk="1" hangingPunct="1">
              <a:defRPr/>
            </a:pPr>
            <a:r>
              <a:rPr lang="it-IT" sz="2800" b="1" smtClean="0">
                <a:solidFill>
                  <a:srgbClr val="FF0000"/>
                </a:solidFill>
                <a:effectLst>
                  <a:outerShdw blurRad="38100" dist="38100" dir="2700000" algn="tl">
                    <a:srgbClr val="000000"/>
                  </a:outerShdw>
                </a:effectLst>
              </a:rPr>
              <a:t>Evoluzione storica della speranza di vita in Italia</a:t>
            </a:r>
          </a:p>
        </p:txBody>
      </p:sp>
      <p:pic>
        <p:nvPicPr>
          <p:cNvPr id="266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1628775"/>
            <a:ext cx="622935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4638"/>
            <a:ext cx="8229600" cy="850900"/>
          </a:xfrm>
        </p:spPr>
        <p:txBody>
          <a:bodyPr/>
          <a:lstStyle/>
          <a:p>
            <a:pPr eaLnBrk="1" hangingPunct="1">
              <a:defRPr/>
            </a:pPr>
            <a:r>
              <a:rPr lang="it-IT" altLang="en-US" sz="3200" b="1" smtClean="0">
                <a:solidFill>
                  <a:srgbClr val="FF0000"/>
                </a:solidFill>
                <a:effectLst>
                  <a:outerShdw blurRad="38100" dist="38100" dir="2700000" algn="tl">
                    <a:srgbClr val="000000"/>
                  </a:outerShdw>
                </a:effectLst>
              </a:rPr>
              <a:t>Valori di e</a:t>
            </a:r>
            <a:r>
              <a:rPr lang="it-IT" altLang="en-US" sz="3200" b="1" baseline="-25000" smtClean="0">
                <a:solidFill>
                  <a:srgbClr val="FF0000"/>
                </a:solidFill>
                <a:effectLst>
                  <a:outerShdw blurRad="38100" dist="38100" dir="2700000" algn="tl">
                    <a:srgbClr val="000000"/>
                  </a:outerShdw>
                </a:effectLst>
              </a:rPr>
              <a:t>0</a:t>
            </a:r>
            <a:r>
              <a:rPr lang="it-IT" altLang="en-US" sz="3200" b="1" smtClean="0">
                <a:solidFill>
                  <a:srgbClr val="FF0000"/>
                </a:solidFill>
                <a:effectLst>
                  <a:outerShdw blurRad="38100" dist="38100" dir="2700000" algn="tl">
                    <a:srgbClr val="000000"/>
                  </a:outerShdw>
                </a:effectLst>
              </a:rPr>
              <a:t> nel mondo (2010)</a:t>
            </a:r>
          </a:p>
        </p:txBody>
      </p:sp>
      <p:pic>
        <p:nvPicPr>
          <p:cNvPr id="276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916113"/>
            <a:ext cx="810101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68313" y="188913"/>
            <a:ext cx="8229600" cy="561975"/>
          </a:xfrm>
        </p:spPr>
        <p:txBody>
          <a:bodyPr/>
          <a:lstStyle/>
          <a:p>
            <a:pPr eaLnBrk="1" hangingPunct="1">
              <a:defRPr/>
            </a:pPr>
            <a:r>
              <a:rPr lang="it-IT" sz="2800" b="1" dirty="0" smtClean="0">
                <a:solidFill>
                  <a:srgbClr val="FF0000"/>
                </a:solidFill>
                <a:effectLst>
                  <a:outerShdw blurRad="38100" dist="38100" dir="2700000" algn="tl">
                    <a:srgbClr val="000000"/>
                  </a:outerShdw>
                </a:effectLst>
              </a:rPr>
              <a:t>Alcune misure di struttura</a:t>
            </a:r>
          </a:p>
        </p:txBody>
      </p:sp>
      <p:graphicFrame>
        <p:nvGraphicFramePr>
          <p:cNvPr id="4099" name="Object 3"/>
          <p:cNvGraphicFramePr>
            <a:graphicFrameLocks noGrp="1" noChangeAspect="1"/>
          </p:cNvGraphicFramePr>
          <p:nvPr>
            <p:ph idx="1"/>
          </p:nvPr>
        </p:nvGraphicFramePr>
        <p:xfrm>
          <a:off x="755650" y="2352675"/>
          <a:ext cx="2619375" cy="2009775"/>
        </p:xfrm>
        <a:graphic>
          <a:graphicData uri="http://schemas.openxmlformats.org/presentationml/2006/ole">
            <mc:AlternateContent xmlns:mc="http://schemas.openxmlformats.org/markup-compatibility/2006">
              <mc:Choice xmlns:v="urn:schemas-microsoft-com:vml" Requires="v">
                <p:oleObj spid="_x0000_s4225" name="Equation" r:id="rId3" imgW="1307532" imgH="1002865" progId="Equation.3">
                  <p:embed/>
                </p:oleObj>
              </mc:Choice>
              <mc:Fallback>
                <p:oleObj name="Equation" r:id="rId3" imgW="1307532" imgH="1002865"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352675"/>
                        <a:ext cx="2619375"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0" name="Text Box 4"/>
          <p:cNvSpPr txBox="1">
            <a:spLocks noChangeArrowheads="1"/>
          </p:cNvSpPr>
          <p:nvPr/>
        </p:nvSpPr>
        <p:spPr bwMode="auto">
          <a:xfrm>
            <a:off x="3708400" y="3152775"/>
            <a:ext cx="2449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en-US" sz="1800" b="1">
                <a:solidFill>
                  <a:srgbClr val="0000FF"/>
                </a:solidFill>
              </a:rPr>
              <a:t>Indici di vecchiaia</a:t>
            </a:r>
          </a:p>
        </p:txBody>
      </p:sp>
      <p:graphicFrame>
        <p:nvGraphicFramePr>
          <p:cNvPr id="4101" name="Object 5"/>
          <p:cNvGraphicFramePr>
            <a:graphicFrameLocks noChangeAspect="1"/>
          </p:cNvGraphicFramePr>
          <p:nvPr/>
        </p:nvGraphicFramePr>
        <p:xfrm>
          <a:off x="755650" y="5030788"/>
          <a:ext cx="4537075" cy="990600"/>
        </p:xfrm>
        <a:graphic>
          <a:graphicData uri="http://schemas.openxmlformats.org/presentationml/2006/ole">
            <mc:AlternateContent xmlns:mc="http://schemas.openxmlformats.org/markup-compatibility/2006">
              <mc:Choice xmlns:v="urn:schemas-microsoft-com:vml" Requires="v">
                <p:oleObj spid="_x0000_s4226" name="Equation" r:id="rId5" imgW="1892300" imgH="495300" progId="Equation.3">
                  <p:embed/>
                </p:oleObj>
              </mc:Choice>
              <mc:Fallback>
                <p:oleObj name="Equation" r:id="rId5" imgW="1892300" imgH="495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5030788"/>
                        <a:ext cx="453707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2" name="Text Box 6"/>
          <p:cNvSpPr txBox="1">
            <a:spLocks noChangeArrowheads="1"/>
          </p:cNvSpPr>
          <p:nvPr/>
        </p:nvSpPr>
        <p:spPr bwMode="auto">
          <a:xfrm>
            <a:off x="5724525" y="5246688"/>
            <a:ext cx="2449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en-US" sz="1800" b="1">
                <a:solidFill>
                  <a:srgbClr val="0000FF"/>
                </a:solidFill>
              </a:rPr>
              <a:t>Indice di dipendenza</a:t>
            </a:r>
          </a:p>
        </p:txBody>
      </p:sp>
      <p:graphicFrame>
        <p:nvGraphicFramePr>
          <p:cNvPr id="4103" name="Object 7"/>
          <p:cNvGraphicFramePr>
            <a:graphicFrameLocks noChangeAspect="1"/>
          </p:cNvGraphicFramePr>
          <p:nvPr/>
        </p:nvGraphicFramePr>
        <p:xfrm>
          <a:off x="827088" y="1125538"/>
          <a:ext cx="2892425" cy="787400"/>
        </p:xfrm>
        <a:graphic>
          <a:graphicData uri="http://schemas.openxmlformats.org/presentationml/2006/ole">
            <mc:AlternateContent xmlns:mc="http://schemas.openxmlformats.org/markup-compatibility/2006">
              <mc:Choice xmlns:v="urn:schemas-microsoft-com:vml" Requires="v">
                <p:oleObj spid="_x0000_s4227" name="Equazione" r:id="rId7" imgW="1205977" imgH="393529" progId="Equation.3">
                  <p:embed/>
                </p:oleObj>
              </mc:Choice>
              <mc:Fallback>
                <p:oleObj name="Equazione" r:id="rId7" imgW="1205977" imgH="393529"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1125538"/>
                        <a:ext cx="2892425"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Text Box 4"/>
          <p:cNvSpPr txBox="1">
            <a:spLocks noChangeArrowheads="1"/>
          </p:cNvSpPr>
          <p:nvPr/>
        </p:nvSpPr>
        <p:spPr bwMode="auto">
          <a:xfrm>
            <a:off x="4140200" y="1341438"/>
            <a:ext cx="2449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en-US" sz="1800" b="1">
                <a:solidFill>
                  <a:srgbClr val="0000FF"/>
                </a:solidFill>
              </a:rPr>
              <a:t>Rapporto sessi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74638"/>
            <a:ext cx="8229600" cy="634082"/>
          </a:xfrm>
        </p:spPr>
        <p:txBody>
          <a:bodyPr/>
          <a:lstStyle/>
          <a:p>
            <a:pPr eaLnBrk="1" hangingPunct="1">
              <a:defRPr/>
            </a:pPr>
            <a:r>
              <a:rPr lang="it-IT" sz="2800" b="1" dirty="0" smtClean="0">
                <a:solidFill>
                  <a:srgbClr val="FF0000"/>
                </a:solidFill>
                <a:effectLst>
                  <a:outerShdw blurRad="38100" dist="38100" dir="2700000" algn="tl">
                    <a:srgbClr val="000000"/>
                  </a:outerShdw>
                </a:effectLst>
              </a:rPr>
              <a:t>Popolazione 65+ anni, Italia</a:t>
            </a:r>
          </a:p>
        </p:txBody>
      </p:sp>
      <p:sp>
        <p:nvSpPr>
          <p:cNvPr id="2" name="CasellaDiTesto 1"/>
          <p:cNvSpPr txBox="1"/>
          <p:nvPr/>
        </p:nvSpPr>
        <p:spPr>
          <a:xfrm>
            <a:off x="395536" y="6276295"/>
            <a:ext cx="1800200" cy="276999"/>
          </a:xfrm>
          <a:prstGeom prst="rect">
            <a:avLst/>
          </a:prstGeom>
          <a:noFill/>
        </p:spPr>
        <p:txBody>
          <a:bodyPr wrap="square" rtlCol="0">
            <a:spAutoFit/>
          </a:bodyPr>
          <a:lstStyle/>
          <a:p>
            <a:r>
              <a:rPr lang="it-IT" sz="1200" dirty="0" smtClean="0"/>
              <a:t>Fonte dati: ISTAT, 2019</a:t>
            </a:r>
            <a:endParaRPr lang="en-US" sz="1200"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1192113"/>
            <a:ext cx="7077075" cy="482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67544" y="188640"/>
            <a:ext cx="8229600" cy="418058"/>
          </a:xfrm>
        </p:spPr>
        <p:txBody>
          <a:bodyPr/>
          <a:lstStyle/>
          <a:p>
            <a:pPr eaLnBrk="1" hangingPunct="1">
              <a:defRPr/>
            </a:pPr>
            <a:r>
              <a:rPr lang="it-IT" sz="2400" b="1" dirty="0" smtClean="0">
                <a:solidFill>
                  <a:srgbClr val="FF0000"/>
                </a:solidFill>
                <a:effectLst>
                  <a:outerShdw blurRad="38100" dist="38100" dir="2700000" algn="tl">
                    <a:srgbClr val="000000"/>
                  </a:outerShdw>
                </a:effectLst>
              </a:rPr>
              <a:t>Popolazione 65+ anni per provincia, Italia</a:t>
            </a:r>
          </a:p>
        </p:txBody>
      </p:sp>
      <p:sp>
        <p:nvSpPr>
          <p:cNvPr id="6" name="CasellaDiTesto 5"/>
          <p:cNvSpPr txBox="1"/>
          <p:nvPr/>
        </p:nvSpPr>
        <p:spPr>
          <a:xfrm>
            <a:off x="395536" y="6392361"/>
            <a:ext cx="1800200" cy="276999"/>
          </a:xfrm>
          <a:prstGeom prst="rect">
            <a:avLst/>
          </a:prstGeom>
          <a:noFill/>
        </p:spPr>
        <p:txBody>
          <a:bodyPr wrap="square" rtlCol="0">
            <a:spAutoFit/>
          </a:bodyPr>
          <a:lstStyle/>
          <a:p>
            <a:r>
              <a:rPr lang="it-IT" sz="1200" dirty="0" smtClean="0"/>
              <a:t>Fonte: ISTAT, 2019</a:t>
            </a:r>
            <a:endParaRPr lang="en-US" sz="1200" dirty="0"/>
          </a:p>
        </p:txBody>
      </p:sp>
      <p:pic>
        <p:nvPicPr>
          <p:cNvPr id="6149" name="Picture 5"/>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2195736" y="1012090"/>
            <a:ext cx="4695825" cy="5351621"/>
          </a:xfrm>
          <a:prstGeom prst="rect">
            <a:avLst/>
          </a:prstGeom>
          <a:ln>
            <a:noFill/>
          </a:ln>
          <a:effectLst>
            <a:outerShdw blurRad="292100" dist="139700" dir="2700000" algn="tl" rotWithShape="0">
              <a:srgbClr val="333333">
                <a:alpha val="65000"/>
              </a:srgbClr>
            </a:outerShdw>
          </a:effec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231" y="1322278"/>
            <a:ext cx="1326065" cy="13146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0517" y="406983"/>
            <a:ext cx="5009915" cy="59743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279" y="1628800"/>
            <a:ext cx="1006475" cy="887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Grp="1" noChangeArrowheads="1"/>
          </p:cNvSpPr>
          <p:nvPr>
            <p:ph type="title"/>
          </p:nvPr>
        </p:nvSpPr>
        <p:spPr>
          <a:xfrm>
            <a:off x="395536" y="3789040"/>
            <a:ext cx="2664296" cy="1296144"/>
          </a:xfrm>
        </p:spPr>
        <p:txBody>
          <a:bodyPr/>
          <a:lstStyle/>
          <a:p>
            <a:pPr eaLnBrk="1" hangingPunct="1">
              <a:defRPr/>
            </a:pPr>
            <a:r>
              <a:rPr lang="it-IT" sz="2400" b="1" dirty="0" smtClean="0">
                <a:solidFill>
                  <a:srgbClr val="FF0000"/>
                </a:solidFill>
                <a:effectLst>
                  <a:outerShdw blurRad="38100" dist="38100" dir="2700000" algn="tl">
                    <a:srgbClr val="000000"/>
                  </a:outerShdw>
                </a:effectLst>
              </a:rPr>
              <a:t>Popolazione 65+ anni, Scenario internazionale</a:t>
            </a:r>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88640"/>
            <a:ext cx="6650186" cy="31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3140968"/>
            <a:ext cx="828675"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sellaDiTesto 8"/>
          <p:cNvSpPr txBox="1"/>
          <p:nvPr/>
        </p:nvSpPr>
        <p:spPr>
          <a:xfrm>
            <a:off x="395536" y="6392361"/>
            <a:ext cx="1800200" cy="276999"/>
          </a:xfrm>
          <a:prstGeom prst="rect">
            <a:avLst/>
          </a:prstGeom>
          <a:noFill/>
        </p:spPr>
        <p:txBody>
          <a:bodyPr wrap="square" rtlCol="0">
            <a:spAutoFit/>
          </a:bodyPr>
          <a:lstStyle/>
          <a:p>
            <a:r>
              <a:rPr lang="it-IT" sz="1200" dirty="0" smtClean="0"/>
              <a:t>Fonte: </a:t>
            </a:r>
            <a:r>
              <a:rPr lang="it-IT" sz="1200" dirty="0" err="1" smtClean="0"/>
              <a:t>Eurostat</a:t>
            </a:r>
            <a:r>
              <a:rPr lang="it-IT" sz="1200" dirty="0" smtClean="0"/>
              <a:t>, 2019</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7172"/>
                                        </p:tgtEl>
                                        <p:attrNameLst>
                                          <p:attrName>ppt_w</p:attrName>
                                        </p:attrNameLst>
                                      </p:cBhvr>
                                      <p:tavLst>
                                        <p:tav tm="0">
                                          <p:val>
                                            <p:strVal val="ppt_w"/>
                                          </p:val>
                                        </p:tav>
                                        <p:tav tm="100000">
                                          <p:val>
                                            <p:fltVal val="0"/>
                                          </p:val>
                                        </p:tav>
                                      </p:tavLst>
                                    </p:anim>
                                    <p:anim calcmode="lin" valueType="num">
                                      <p:cBhvr>
                                        <p:cTn id="7" dur="500"/>
                                        <p:tgtEl>
                                          <p:spTgt spid="7172"/>
                                        </p:tgtEl>
                                        <p:attrNameLst>
                                          <p:attrName>ppt_h</p:attrName>
                                        </p:attrNameLst>
                                      </p:cBhvr>
                                      <p:tavLst>
                                        <p:tav tm="0">
                                          <p:val>
                                            <p:strVal val="ppt_h"/>
                                          </p:val>
                                        </p:tav>
                                        <p:tav tm="100000">
                                          <p:val>
                                            <p:fltVal val="0"/>
                                          </p:val>
                                        </p:tav>
                                      </p:tavLst>
                                    </p:anim>
                                    <p:animEffect transition="out" filter="fade">
                                      <p:cBhvr>
                                        <p:cTn id="8" dur="500"/>
                                        <p:tgtEl>
                                          <p:spTgt spid="7172"/>
                                        </p:tgtEl>
                                      </p:cBhvr>
                                    </p:animEffect>
                                    <p:set>
                                      <p:cBhvr>
                                        <p:cTn id="9" dur="1" fill="hold">
                                          <p:stCondLst>
                                            <p:cond delay="499"/>
                                          </p:stCondLst>
                                        </p:cTn>
                                        <p:tgtEl>
                                          <p:spTgt spid="7172"/>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7173"/>
                                        </p:tgtEl>
                                        <p:attrNameLst>
                                          <p:attrName>ppt_w</p:attrName>
                                        </p:attrNameLst>
                                      </p:cBhvr>
                                      <p:tavLst>
                                        <p:tav tm="0">
                                          <p:val>
                                            <p:strVal val="ppt_w"/>
                                          </p:val>
                                        </p:tav>
                                        <p:tav tm="100000">
                                          <p:val>
                                            <p:fltVal val="0"/>
                                          </p:val>
                                        </p:tav>
                                      </p:tavLst>
                                    </p:anim>
                                    <p:anim calcmode="lin" valueType="num">
                                      <p:cBhvr>
                                        <p:cTn id="12" dur="500"/>
                                        <p:tgtEl>
                                          <p:spTgt spid="7173"/>
                                        </p:tgtEl>
                                        <p:attrNameLst>
                                          <p:attrName>ppt_h</p:attrName>
                                        </p:attrNameLst>
                                      </p:cBhvr>
                                      <p:tavLst>
                                        <p:tav tm="0">
                                          <p:val>
                                            <p:strVal val="ppt_h"/>
                                          </p:val>
                                        </p:tav>
                                        <p:tav tm="100000">
                                          <p:val>
                                            <p:fltVal val="0"/>
                                          </p:val>
                                        </p:tav>
                                      </p:tavLst>
                                    </p:anim>
                                    <p:animEffect transition="out" filter="fade">
                                      <p:cBhvr>
                                        <p:cTn id="13" dur="500"/>
                                        <p:tgtEl>
                                          <p:spTgt spid="7173"/>
                                        </p:tgtEl>
                                      </p:cBhvr>
                                    </p:animEffect>
                                    <p:set>
                                      <p:cBhvr>
                                        <p:cTn id="14" dur="1" fill="hold">
                                          <p:stCondLst>
                                            <p:cond delay="499"/>
                                          </p:stCondLst>
                                        </p:cTn>
                                        <p:tgtEl>
                                          <p:spTgt spid="7173"/>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7174"/>
                                        </p:tgtEl>
                                        <p:attrNameLst>
                                          <p:attrName>style.visibility</p:attrName>
                                        </p:attrNameLst>
                                      </p:cBhvr>
                                      <p:to>
                                        <p:strVal val="visible"/>
                                      </p:to>
                                    </p:set>
                                    <p:anim calcmode="lin" valueType="num">
                                      <p:cBhvr>
                                        <p:cTn id="17" dur="500" fill="hold"/>
                                        <p:tgtEl>
                                          <p:spTgt spid="7174"/>
                                        </p:tgtEl>
                                        <p:attrNameLst>
                                          <p:attrName>ppt_w</p:attrName>
                                        </p:attrNameLst>
                                      </p:cBhvr>
                                      <p:tavLst>
                                        <p:tav tm="0">
                                          <p:val>
                                            <p:fltVal val="0"/>
                                          </p:val>
                                        </p:tav>
                                        <p:tav tm="100000">
                                          <p:val>
                                            <p:strVal val="#ppt_w"/>
                                          </p:val>
                                        </p:tav>
                                      </p:tavLst>
                                    </p:anim>
                                    <p:anim calcmode="lin" valueType="num">
                                      <p:cBhvr>
                                        <p:cTn id="18" dur="500" fill="hold"/>
                                        <p:tgtEl>
                                          <p:spTgt spid="7174"/>
                                        </p:tgtEl>
                                        <p:attrNameLst>
                                          <p:attrName>ppt_h</p:attrName>
                                        </p:attrNameLst>
                                      </p:cBhvr>
                                      <p:tavLst>
                                        <p:tav tm="0">
                                          <p:val>
                                            <p:fltVal val="0"/>
                                          </p:val>
                                        </p:tav>
                                        <p:tav tm="100000">
                                          <p:val>
                                            <p:strVal val="#ppt_h"/>
                                          </p:val>
                                        </p:tav>
                                      </p:tavLst>
                                    </p:anim>
                                    <p:animEffect transition="in" filter="fade">
                                      <p:cBhvr>
                                        <p:cTn id="19" dur="500"/>
                                        <p:tgtEl>
                                          <p:spTgt spid="7174"/>
                                        </p:tgtEl>
                                      </p:cBhvr>
                                    </p:animEffect>
                                  </p:childTnLst>
                                </p:cTn>
                              </p:par>
                              <p:par>
                                <p:cTn id="20" presetID="53" presetClass="entr" presetSubtype="16" fill="hold" nodeType="withEffect">
                                  <p:stCondLst>
                                    <p:cond delay="0"/>
                                  </p:stCondLst>
                                  <p:childTnLst>
                                    <p:set>
                                      <p:cBhvr>
                                        <p:cTn id="21" dur="1" fill="hold">
                                          <p:stCondLst>
                                            <p:cond delay="0"/>
                                          </p:stCondLst>
                                        </p:cTn>
                                        <p:tgtEl>
                                          <p:spTgt spid="7175"/>
                                        </p:tgtEl>
                                        <p:attrNameLst>
                                          <p:attrName>style.visibility</p:attrName>
                                        </p:attrNameLst>
                                      </p:cBhvr>
                                      <p:to>
                                        <p:strVal val="visible"/>
                                      </p:to>
                                    </p:set>
                                    <p:anim calcmode="lin" valueType="num">
                                      <p:cBhvr>
                                        <p:cTn id="22" dur="500" fill="hold"/>
                                        <p:tgtEl>
                                          <p:spTgt spid="7175"/>
                                        </p:tgtEl>
                                        <p:attrNameLst>
                                          <p:attrName>ppt_w</p:attrName>
                                        </p:attrNameLst>
                                      </p:cBhvr>
                                      <p:tavLst>
                                        <p:tav tm="0">
                                          <p:val>
                                            <p:fltVal val="0"/>
                                          </p:val>
                                        </p:tav>
                                        <p:tav tm="100000">
                                          <p:val>
                                            <p:strVal val="#ppt_w"/>
                                          </p:val>
                                        </p:tav>
                                      </p:tavLst>
                                    </p:anim>
                                    <p:anim calcmode="lin" valueType="num">
                                      <p:cBhvr>
                                        <p:cTn id="23" dur="500" fill="hold"/>
                                        <p:tgtEl>
                                          <p:spTgt spid="7175"/>
                                        </p:tgtEl>
                                        <p:attrNameLst>
                                          <p:attrName>ppt_h</p:attrName>
                                        </p:attrNameLst>
                                      </p:cBhvr>
                                      <p:tavLst>
                                        <p:tav tm="0">
                                          <p:val>
                                            <p:fltVal val="0"/>
                                          </p:val>
                                        </p:tav>
                                        <p:tav tm="100000">
                                          <p:val>
                                            <p:strVal val="#ppt_h"/>
                                          </p:val>
                                        </p:tav>
                                      </p:tavLst>
                                    </p:anim>
                                    <p:animEffect transition="in" filter="fade">
                                      <p:cBhvr>
                                        <p:cTn id="24"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39750" y="260350"/>
            <a:ext cx="7993063" cy="461963"/>
          </a:xfrm>
          <a:prstGeom prst="rect">
            <a:avLst/>
          </a:prstGeom>
          <a:noFill/>
          <a:ln w="9525">
            <a:noFill/>
            <a:miter lim="800000"/>
            <a:headEnd/>
            <a:tailEnd/>
          </a:ln>
          <a:effectLst/>
        </p:spPr>
        <p:txBody>
          <a:bodyPr>
            <a:spAutoFit/>
          </a:bodyPr>
          <a:lstStyle/>
          <a:p>
            <a:pPr algn="ctr">
              <a:spcBef>
                <a:spcPct val="50000"/>
              </a:spcBef>
              <a:defRPr/>
            </a:pPr>
            <a:r>
              <a:rPr lang="it-IT" sz="2400" b="1" dirty="0">
                <a:solidFill>
                  <a:srgbClr val="FF0000"/>
                </a:solidFill>
                <a:effectLst>
                  <a:outerShdw blurRad="38100" dist="38100" dir="2700000" algn="tl">
                    <a:srgbClr val="000000"/>
                  </a:outerShdw>
                </a:effectLst>
              </a:rPr>
              <a:t>L’invecchiamento di una popolazione</a:t>
            </a:r>
          </a:p>
        </p:txBody>
      </p:sp>
      <p:sp>
        <p:nvSpPr>
          <p:cNvPr id="8195" name="CasellaDiTesto 2"/>
          <p:cNvSpPr txBox="1">
            <a:spLocks noChangeArrowheads="1"/>
          </p:cNvSpPr>
          <p:nvPr/>
        </p:nvSpPr>
        <p:spPr bwMode="auto">
          <a:xfrm>
            <a:off x="900113" y="1412875"/>
            <a:ext cx="7416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en-US" sz="2000">
                <a:latin typeface="Comic Sans MS" pitchFamily="66" charset="0"/>
              </a:rPr>
              <a:t>L’invecchiamento di una popolazione si esprime attraverso un innalzamento dell’età media della popolazione stessa e da un incremento degli indicatori di vecchiaia.</a:t>
            </a:r>
          </a:p>
          <a:p>
            <a:pPr eaLnBrk="1" hangingPunct="1">
              <a:spcBef>
                <a:spcPct val="0"/>
              </a:spcBef>
              <a:buFontTx/>
              <a:buNone/>
            </a:pPr>
            <a:endParaRPr lang="it-IT" altLang="en-US" sz="2000">
              <a:latin typeface="Comic Sans MS" pitchFamily="66" charset="0"/>
            </a:endParaRPr>
          </a:p>
          <a:p>
            <a:pPr eaLnBrk="1" hangingPunct="1">
              <a:spcBef>
                <a:spcPct val="0"/>
              </a:spcBef>
              <a:buFontTx/>
              <a:buNone/>
            </a:pPr>
            <a:r>
              <a:rPr lang="it-IT" altLang="en-US" sz="2000">
                <a:latin typeface="Comic Sans MS" pitchFamily="66" charset="0"/>
              </a:rPr>
              <a:t>E’ il prodotto ultimo dei due processi di transizione demografica, che si sono caratterizzati per un consistente calo della mortalità e per un altrettanta forte diminuzione della fecondità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39750" y="260350"/>
            <a:ext cx="7993063" cy="830263"/>
          </a:xfrm>
          <a:prstGeom prst="rect">
            <a:avLst/>
          </a:prstGeom>
          <a:noFill/>
          <a:ln w="9525">
            <a:noFill/>
            <a:miter lim="800000"/>
            <a:headEnd/>
            <a:tailEnd/>
          </a:ln>
          <a:effectLst/>
        </p:spPr>
        <p:txBody>
          <a:bodyPr>
            <a:spAutoFit/>
          </a:bodyPr>
          <a:lstStyle/>
          <a:p>
            <a:pPr algn="ctr">
              <a:spcBef>
                <a:spcPct val="50000"/>
              </a:spcBef>
              <a:defRPr/>
            </a:pPr>
            <a:r>
              <a:rPr lang="it-IT" sz="2400" b="1" dirty="0">
                <a:solidFill>
                  <a:srgbClr val="FF0000"/>
                </a:solidFill>
                <a:effectLst>
                  <a:outerShdw blurRad="38100" dist="38100" dir="2700000" algn="tl">
                    <a:srgbClr val="000000"/>
                  </a:outerShdw>
                </a:effectLst>
              </a:rPr>
              <a:t>I fattori demografici alla base dell’invecchiamento di una popolazione</a:t>
            </a:r>
          </a:p>
        </p:txBody>
      </p:sp>
      <p:sp>
        <p:nvSpPr>
          <p:cNvPr id="9219" name="CasellaDiTesto 2"/>
          <p:cNvSpPr txBox="1">
            <a:spLocks noChangeArrowheads="1"/>
          </p:cNvSpPr>
          <p:nvPr/>
        </p:nvSpPr>
        <p:spPr bwMode="auto">
          <a:xfrm>
            <a:off x="900113" y="1719263"/>
            <a:ext cx="74168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en-US" sz="2000">
                <a:latin typeface="Comic Sans MS" pitchFamily="66" charset="0"/>
              </a:rPr>
              <a:t>Sono dunque due i fattori alla base dell’invecchiamento delle popolazioni contemporanee occidentali:</a:t>
            </a:r>
          </a:p>
          <a:p>
            <a:pPr eaLnBrk="1" hangingPunct="1">
              <a:spcBef>
                <a:spcPct val="0"/>
              </a:spcBef>
              <a:buFontTx/>
              <a:buNone/>
            </a:pPr>
            <a:endParaRPr lang="en-US" altLang="en-US" sz="2000">
              <a:latin typeface="Comic Sans MS" pitchFamily="66" charset="0"/>
            </a:endParaRPr>
          </a:p>
          <a:p>
            <a:pPr eaLnBrk="1" hangingPunct="1">
              <a:spcBef>
                <a:spcPct val="0"/>
              </a:spcBef>
              <a:buFontTx/>
              <a:buNone/>
            </a:pPr>
            <a:r>
              <a:rPr lang="en-US" altLang="en-US" sz="2000" b="1">
                <a:solidFill>
                  <a:srgbClr val="0000FF"/>
                </a:solidFill>
                <a:latin typeface="Comic Sans MS" pitchFamily="66" charset="0"/>
              </a:rPr>
              <a:t>Individual aging</a:t>
            </a:r>
            <a:r>
              <a:rPr lang="en-US" altLang="en-US" sz="2000">
                <a:latin typeface="Comic Sans MS" pitchFamily="66" charset="0"/>
              </a:rPr>
              <a:t>: guadagno assoluto nell’aspettativa di vita  dovuto sia a miglioramenti nella qualità di vita sia a consistenti progressi della medicina.</a:t>
            </a:r>
          </a:p>
          <a:p>
            <a:pPr eaLnBrk="1" hangingPunct="1">
              <a:spcBef>
                <a:spcPct val="0"/>
              </a:spcBef>
              <a:buFontTx/>
              <a:buNone/>
            </a:pPr>
            <a:endParaRPr lang="en-US" altLang="en-US" sz="2000">
              <a:latin typeface="Comic Sans MS" pitchFamily="66" charset="0"/>
            </a:endParaRPr>
          </a:p>
          <a:p>
            <a:pPr eaLnBrk="1" hangingPunct="1">
              <a:spcBef>
                <a:spcPct val="0"/>
              </a:spcBef>
              <a:buFontTx/>
              <a:buNone/>
            </a:pPr>
            <a:r>
              <a:rPr lang="en-US" altLang="en-US" sz="2000" b="1">
                <a:solidFill>
                  <a:srgbClr val="0000FF"/>
                </a:solidFill>
                <a:latin typeface="Comic Sans MS" pitchFamily="66" charset="0"/>
              </a:rPr>
              <a:t>Population aging</a:t>
            </a:r>
            <a:r>
              <a:rPr lang="en-US" altLang="en-US" sz="2000">
                <a:latin typeface="Comic Sans MS" pitchFamily="66" charset="0"/>
              </a:rPr>
              <a:t>: aumento relativo nella proporzione di anziani dovuto principalmente al declino della fecondità.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39750" y="260350"/>
            <a:ext cx="7993063" cy="461963"/>
          </a:xfrm>
          <a:prstGeom prst="rect">
            <a:avLst/>
          </a:prstGeom>
          <a:noFill/>
          <a:ln w="9525">
            <a:noFill/>
            <a:miter lim="800000"/>
            <a:headEnd/>
            <a:tailEnd/>
          </a:ln>
          <a:effectLst/>
        </p:spPr>
        <p:txBody>
          <a:bodyPr>
            <a:spAutoFit/>
          </a:bodyPr>
          <a:lstStyle/>
          <a:p>
            <a:pPr algn="ctr">
              <a:spcBef>
                <a:spcPct val="50000"/>
              </a:spcBef>
              <a:defRPr/>
            </a:pPr>
            <a:r>
              <a:rPr lang="it-IT" sz="2400" b="1" dirty="0">
                <a:solidFill>
                  <a:srgbClr val="FF0000"/>
                </a:solidFill>
                <a:effectLst>
                  <a:outerShdw blurRad="38100" dist="38100" dir="2700000" algn="tl">
                    <a:srgbClr val="000000"/>
                  </a:outerShdw>
                </a:effectLst>
              </a:rPr>
              <a:t>L’effetto della mortalità</a:t>
            </a:r>
          </a:p>
        </p:txBody>
      </p:sp>
      <p:sp>
        <p:nvSpPr>
          <p:cNvPr id="10243" name="CasellaDiTesto 2"/>
          <p:cNvSpPr txBox="1">
            <a:spLocks noChangeArrowheads="1"/>
          </p:cNvSpPr>
          <p:nvPr/>
        </p:nvSpPr>
        <p:spPr bwMode="auto">
          <a:xfrm>
            <a:off x="900113" y="1268760"/>
            <a:ext cx="74168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en-US" sz="2000" dirty="0"/>
          </a:p>
          <a:p>
            <a:pPr eaLnBrk="1" hangingPunct="1">
              <a:spcBef>
                <a:spcPct val="0"/>
              </a:spcBef>
              <a:buFontTx/>
              <a:buNone/>
            </a:pPr>
            <a:r>
              <a:rPr lang="en-US" altLang="en-US" sz="2000" dirty="0">
                <a:latin typeface="Comic Sans MS" pitchFamily="66" charset="0"/>
              </a:rPr>
              <a:t>Nella </a:t>
            </a:r>
            <a:r>
              <a:rPr lang="en-US" altLang="en-US" sz="2000" dirty="0" err="1">
                <a:latin typeface="Comic Sans MS" pitchFamily="66" charset="0"/>
              </a:rPr>
              <a:t>fase</a:t>
            </a:r>
            <a:r>
              <a:rPr lang="en-US" altLang="en-US" sz="2000" dirty="0">
                <a:latin typeface="Comic Sans MS" pitchFamily="66" charset="0"/>
              </a:rPr>
              <a:t> </a:t>
            </a:r>
            <a:r>
              <a:rPr lang="en-US" altLang="en-US" sz="2000" dirty="0" err="1">
                <a:latin typeface="Comic Sans MS" pitchFamily="66" charset="0"/>
              </a:rPr>
              <a:t>iniziale</a:t>
            </a:r>
            <a:r>
              <a:rPr lang="en-US" altLang="en-US" sz="2000" dirty="0">
                <a:latin typeface="Comic Sans MS" pitchFamily="66" charset="0"/>
              </a:rPr>
              <a:t> </a:t>
            </a:r>
            <a:r>
              <a:rPr lang="en-US" altLang="en-US" sz="2000" dirty="0" err="1">
                <a:latin typeface="Comic Sans MS" pitchFamily="66" charset="0"/>
              </a:rPr>
              <a:t>della</a:t>
            </a:r>
            <a:r>
              <a:rPr lang="en-US" altLang="en-US" sz="2000" dirty="0">
                <a:latin typeface="Comic Sans MS" pitchFamily="66" charset="0"/>
              </a:rPr>
              <a:t> </a:t>
            </a:r>
            <a:r>
              <a:rPr lang="en-US" altLang="en-US" sz="2000" dirty="0" err="1">
                <a:latin typeface="Comic Sans MS" pitchFamily="66" charset="0"/>
              </a:rPr>
              <a:t>transizione</a:t>
            </a:r>
            <a:r>
              <a:rPr lang="en-US" altLang="en-US" sz="2000" dirty="0">
                <a:latin typeface="Comic Sans MS" pitchFamily="66" charset="0"/>
              </a:rPr>
              <a:t> da </a:t>
            </a:r>
            <a:r>
              <a:rPr lang="en-US" altLang="en-US" sz="2000" dirty="0" err="1">
                <a:latin typeface="Comic Sans MS" pitchFamily="66" charset="0"/>
              </a:rPr>
              <a:t>sistema</a:t>
            </a:r>
            <a:r>
              <a:rPr lang="en-US" altLang="en-US" sz="2000" dirty="0">
                <a:latin typeface="Comic Sans MS" pitchFamily="66" charset="0"/>
              </a:rPr>
              <a:t> ad </a:t>
            </a:r>
            <a:r>
              <a:rPr lang="en-US" altLang="en-US" sz="2000" dirty="0" err="1">
                <a:latin typeface="Comic Sans MS" pitchFamily="66" charset="0"/>
              </a:rPr>
              <a:t>alta</a:t>
            </a:r>
            <a:r>
              <a:rPr lang="en-US" altLang="en-US" sz="2000" dirty="0">
                <a:latin typeface="Comic Sans MS" pitchFamily="66" charset="0"/>
              </a:rPr>
              <a:t> a </a:t>
            </a:r>
            <a:r>
              <a:rPr lang="en-US" altLang="en-US" sz="2000" dirty="0" err="1">
                <a:latin typeface="Comic Sans MS" pitchFamily="66" charset="0"/>
              </a:rPr>
              <a:t>bassa</a:t>
            </a:r>
            <a:r>
              <a:rPr lang="en-US" altLang="en-US" sz="2000" dirty="0">
                <a:latin typeface="Comic Sans MS" pitchFamily="66" charset="0"/>
              </a:rPr>
              <a:t> </a:t>
            </a:r>
            <a:r>
              <a:rPr lang="en-US" altLang="en-US" sz="2000" dirty="0" err="1">
                <a:latin typeface="Comic Sans MS" pitchFamily="66" charset="0"/>
              </a:rPr>
              <a:t>mortalità</a:t>
            </a:r>
            <a:r>
              <a:rPr lang="en-US" altLang="en-US" sz="2000" dirty="0">
                <a:latin typeface="Comic Sans MS" pitchFamily="66" charset="0"/>
              </a:rPr>
              <a:t>, </a:t>
            </a:r>
            <a:r>
              <a:rPr lang="en-US" altLang="en-US" sz="2000" dirty="0" err="1">
                <a:latin typeface="Comic Sans MS" pitchFamily="66" charset="0"/>
              </a:rPr>
              <a:t>i</a:t>
            </a:r>
            <a:r>
              <a:rPr lang="en-US" altLang="en-US" sz="2000" dirty="0">
                <a:latin typeface="Comic Sans MS" pitchFamily="66" charset="0"/>
              </a:rPr>
              <a:t> </a:t>
            </a:r>
            <a:r>
              <a:rPr lang="en-US" altLang="en-US" sz="2000" dirty="0" err="1">
                <a:latin typeface="Comic Sans MS" pitchFamily="66" charset="0"/>
              </a:rPr>
              <a:t>guadagni</a:t>
            </a:r>
            <a:r>
              <a:rPr lang="en-US" altLang="en-US" sz="2000" dirty="0">
                <a:latin typeface="Comic Sans MS" pitchFamily="66" charset="0"/>
              </a:rPr>
              <a:t> </a:t>
            </a:r>
            <a:r>
              <a:rPr lang="en-US" altLang="en-US" sz="2000" dirty="0" err="1">
                <a:latin typeface="Comic Sans MS" pitchFamily="66" charset="0"/>
              </a:rPr>
              <a:t>maggiori</a:t>
            </a:r>
            <a:r>
              <a:rPr lang="en-US" altLang="en-US" sz="2000" dirty="0">
                <a:latin typeface="Comic Sans MS" pitchFamily="66" charset="0"/>
              </a:rPr>
              <a:t> di </a:t>
            </a:r>
            <a:r>
              <a:rPr lang="en-US" altLang="en-US" sz="2000" dirty="0" err="1">
                <a:latin typeface="Comic Sans MS" pitchFamily="66" charset="0"/>
              </a:rPr>
              <a:t>sopravvivenza</a:t>
            </a:r>
            <a:r>
              <a:rPr lang="en-US" altLang="en-US" sz="2000" dirty="0">
                <a:latin typeface="Comic Sans MS" pitchFamily="66" charset="0"/>
              </a:rPr>
              <a:t> </a:t>
            </a:r>
            <a:r>
              <a:rPr lang="en-US" altLang="en-US" sz="2000" dirty="0" err="1">
                <a:latin typeface="Comic Sans MS" pitchFamily="66" charset="0"/>
              </a:rPr>
              <a:t>interessano</a:t>
            </a:r>
            <a:r>
              <a:rPr lang="en-US" altLang="en-US" sz="2000" dirty="0">
                <a:latin typeface="Comic Sans MS" pitchFamily="66" charset="0"/>
              </a:rPr>
              <a:t> le </a:t>
            </a:r>
            <a:r>
              <a:rPr lang="en-US" altLang="en-US" sz="2000" dirty="0" err="1">
                <a:latin typeface="Comic Sans MS" pitchFamily="66" charset="0"/>
              </a:rPr>
              <a:t>classi</a:t>
            </a:r>
            <a:r>
              <a:rPr lang="en-US" altLang="en-US" sz="2000" dirty="0">
                <a:latin typeface="Comic Sans MS" pitchFamily="66" charset="0"/>
              </a:rPr>
              <a:t> </a:t>
            </a:r>
            <a:r>
              <a:rPr lang="en-US" altLang="en-US" sz="2000" dirty="0" err="1">
                <a:latin typeface="Comic Sans MS" pitchFamily="66" charset="0"/>
              </a:rPr>
              <a:t>giovanili</a:t>
            </a:r>
            <a:r>
              <a:rPr lang="en-US" altLang="en-US" sz="2000" dirty="0">
                <a:latin typeface="Comic Sans MS" pitchFamily="66" charset="0"/>
              </a:rPr>
              <a:t> </a:t>
            </a:r>
            <a:r>
              <a:rPr lang="en-US" altLang="en-US" sz="2000" dirty="0" err="1">
                <a:latin typeface="Comic Sans MS" pitchFamily="66" charset="0"/>
              </a:rPr>
              <a:t>ed</a:t>
            </a:r>
            <a:r>
              <a:rPr lang="en-US" altLang="en-US" sz="2000" dirty="0">
                <a:latin typeface="Comic Sans MS" pitchFamily="66" charset="0"/>
              </a:rPr>
              <a:t> </a:t>
            </a:r>
            <a:r>
              <a:rPr lang="en-US" altLang="en-US" sz="2000" dirty="0" err="1">
                <a:latin typeface="Comic Sans MS" pitchFamily="66" charset="0"/>
              </a:rPr>
              <a:t>infantili</a:t>
            </a:r>
            <a:r>
              <a:rPr lang="en-US" altLang="en-US" sz="2000" dirty="0">
                <a:latin typeface="Comic Sans MS" pitchFamily="66" charset="0"/>
              </a:rPr>
              <a:t>. La </a:t>
            </a:r>
            <a:r>
              <a:rPr lang="en-US" altLang="en-US" sz="2000" dirty="0" err="1">
                <a:latin typeface="Comic Sans MS" pitchFamily="66" charset="0"/>
              </a:rPr>
              <a:t>conseguenza</a:t>
            </a:r>
            <a:r>
              <a:rPr lang="en-US" altLang="en-US" sz="2000" dirty="0">
                <a:latin typeface="Comic Sans MS" pitchFamily="66" charset="0"/>
              </a:rPr>
              <a:t> è </a:t>
            </a:r>
            <a:r>
              <a:rPr lang="en-US" altLang="en-US" sz="2000" dirty="0" err="1">
                <a:latin typeface="Comic Sans MS" pitchFamily="66" charset="0"/>
              </a:rPr>
              <a:t>che</a:t>
            </a:r>
            <a:r>
              <a:rPr lang="en-US" altLang="en-US" sz="2000" dirty="0">
                <a:latin typeface="Comic Sans MS" pitchFamily="66" charset="0"/>
              </a:rPr>
              <a:t> </a:t>
            </a:r>
            <a:r>
              <a:rPr lang="en-US" altLang="en-US" sz="2000" dirty="0" err="1">
                <a:latin typeface="Comic Sans MS" pitchFamily="66" charset="0"/>
              </a:rPr>
              <a:t>tali</a:t>
            </a:r>
            <a:r>
              <a:rPr lang="en-US" altLang="en-US" sz="2000" dirty="0">
                <a:latin typeface="Comic Sans MS" pitchFamily="66" charset="0"/>
              </a:rPr>
              <a:t> </a:t>
            </a:r>
            <a:r>
              <a:rPr lang="en-US" altLang="en-US" sz="2000" dirty="0" err="1">
                <a:latin typeface="Comic Sans MS" pitchFamily="66" charset="0"/>
              </a:rPr>
              <a:t>classi</a:t>
            </a:r>
            <a:r>
              <a:rPr lang="en-US" altLang="en-US" sz="2000" dirty="0">
                <a:latin typeface="Comic Sans MS" pitchFamily="66" charset="0"/>
              </a:rPr>
              <a:t> </a:t>
            </a:r>
            <a:r>
              <a:rPr lang="en-US" altLang="en-US" sz="2000" dirty="0" err="1">
                <a:latin typeface="Comic Sans MS" pitchFamily="66" charset="0"/>
              </a:rPr>
              <a:t>crescono</a:t>
            </a:r>
            <a:r>
              <a:rPr lang="en-US" altLang="en-US" sz="2000" dirty="0">
                <a:latin typeface="Comic Sans MS" pitchFamily="66" charset="0"/>
              </a:rPr>
              <a:t> </a:t>
            </a:r>
            <a:r>
              <a:rPr lang="en-US" altLang="en-US" sz="2000" dirty="0" err="1">
                <a:latin typeface="Comic Sans MS" pitchFamily="66" charset="0"/>
              </a:rPr>
              <a:t>relativamente</a:t>
            </a:r>
            <a:r>
              <a:rPr lang="en-US" altLang="en-US" sz="2000" dirty="0">
                <a:latin typeface="Comic Sans MS" pitchFamily="66" charset="0"/>
              </a:rPr>
              <a:t> </a:t>
            </a:r>
            <a:r>
              <a:rPr lang="en-US" altLang="en-US" sz="2000" dirty="0" err="1">
                <a:latin typeface="Comic Sans MS" pitchFamily="66" charset="0"/>
              </a:rPr>
              <a:t>più</a:t>
            </a:r>
            <a:r>
              <a:rPr lang="en-US" altLang="en-US" sz="2000" dirty="0">
                <a:latin typeface="Comic Sans MS" pitchFamily="66" charset="0"/>
              </a:rPr>
              <a:t> in </a:t>
            </a:r>
            <a:r>
              <a:rPr lang="en-US" altLang="en-US" sz="2000" dirty="0" err="1">
                <a:latin typeface="Comic Sans MS" pitchFamily="66" charset="0"/>
              </a:rPr>
              <a:t>fretta</a:t>
            </a:r>
            <a:r>
              <a:rPr lang="en-US" altLang="en-US" sz="2000" dirty="0">
                <a:latin typeface="Comic Sans MS" pitchFamily="66" charset="0"/>
              </a:rPr>
              <a:t> di </a:t>
            </a:r>
            <a:r>
              <a:rPr lang="en-US" altLang="en-US" sz="2000" dirty="0" err="1">
                <a:latin typeface="Comic Sans MS" pitchFamily="66" charset="0"/>
              </a:rPr>
              <a:t>quelle</a:t>
            </a:r>
            <a:r>
              <a:rPr lang="en-US" altLang="en-US" sz="2000" dirty="0">
                <a:latin typeface="Comic Sans MS" pitchFamily="66" charset="0"/>
              </a:rPr>
              <a:t> </a:t>
            </a:r>
            <a:r>
              <a:rPr lang="en-US" altLang="en-US" sz="2000" dirty="0" err="1">
                <a:latin typeface="Comic Sans MS" pitchFamily="66" charset="0"/>
              </a:rPr>
              <a:t>adulte</a:t>
            </a:r>
            <a:r>
              <a:rPr lang="en-US" altLang="en-US" sz="2000" dirty="0">
                <a:latin typeface="Comic Sans MS" pitchFamily="66" charset="0"/>
              </a:rPr>
              <a:t> e </a:t>
            </a:r>
            <a:r>
              <a:rPr lang="en-US" altLang="en-US" sz="2000" dirty="0" err="1">
                <a:latin typeface="Comic Sans MS" pitchFamily="66" charset="0"/>
              </a:rPr>
              <a:t>anziane</a:t>
            </a:r>
            <a:r>
              <a:rPr lang="en-US" altLang="en-US" sz="2000" dirty="0">
                <a:latin typeface="Comic Sans MS" pitchFamily="66" charset="0"/>
              </a:rPr>
              <a:t>, </a:t>
            </a:r>
            <a:r>
              <a:rPr lang="en-US" altLang="en-US" sz="2000" dirty="0" err="1">
                <a:latin typeface="Comic Sans MS" pitchFamily="66" charset="0"/>
              </a:rPr>
              <a:t>rendendo</a:t>
            </a:r>
            <a:r>
              <a:rPr lang="en-US" altLang="en-US" sz="2000" dirty="0">
                <a:latin typeface="Comic Sans MS" pitchFamily="66" charset="0"/>
              </a:rPr>
              <a:t> la </a:t>
            </a:r>
            <a:r>
              <a:rPr lang="en-US" altLang="en-US" sz="2000" dirty="0" err="1">
                <a:latin typeface="Comic Sans MS" pitchFamily="66" charset="0"/>
              </a:rPr>
              <a:t>popolazione</a:t>
            </a:r>
            <a:r>
              <a:rPr lang="en-US" altLang="en-US" sz="2000" dirty="0">
                <a:latin typeface="Comic Sans MS" pitchFamily="66" charset="0"/>
              </a:rPr>
              <a:t> </a:t>
            </a:r>
            <a:r>
              <a:rPr lang="en-US" altLang="en-US" sz="2000" dirty="0" err="1">
                <a:latin typeface="Comic Sans MS" pitchFamily="66" charset="0"/>
              </a:rPr>
              <a:t>temporaneamente</a:t>
            </a:r>
            <a:r>
              <a:rPr lang="en-US" altLang="en-US" sz="2000" dirty="0">
                <a:latin typeface="Comic Sans MS" pitchFamily="66" charset="0"/>
              </a:rPr>
              <a:t> </a:t>
            </a:r>
            <a:r>
              <a:rPr lang="en-US" altLang="en-US" sz="2000" dirty="0" err="1">
                <a:latin typeface="Comic Sans MS" pitchFamily="66" charset="0"/>
              </a:rPr>
              <a:t>più</a:t>
            </a:r>
            <a:r>
              <a:rPr lang="en-US" altLang="en-US" sz="2000" dirty="0">
                <a:latin typeface="Comic Sans MS" pitchFamily="66" charset="0"/>
              </a:rPr>
              <a:t> </a:t>
            </a:r>
            <a:r>
              <a:rPr lang="en-US" altLang="en-US" sz="2000" dirty="0" err="1">
                <a:latin typeface="Comic Sans MS" pitchFamily="66" charset="0"/>
              </a:rPr>
              <a:t>giovane</a:t>
            </a:r>
            <a:r>
              <a:rPr lang="en-US" altLang="en-US" sz="2000" dirty="0">
                <a:latin typeface="Comic Sans MS" pitchFamily="66" charset="0"/>
              </a:rPr>
              <a:t>.</a:t>
            </a:r>
          </a:p>
          <a:p>
            <a:pPr eaLnBrk="1" hangingPunct="1">
              <a:spcBef>
                <a:spcPct val="0"/>
              </a:spcBef>
              <a:buFontTx/>
              <a:buNone/>
            </a:pPr>
            <a:endParaRPr lang="en-US" altLang="en-US" sz="2000" dirty="0">
              <a:latin typeface="Comic Sans MS" pitchFamily="66" charset="0"/>
            </a:endParaRPr>
          </a:p>
          <a:p>
            <a:pPr eaLnBrk="1" hangingPunct="1">
              <a:spcBef>
                <a:spcPct val="0"/>
              </a:spcBef>
              <a:buFontTx/>
              <a:buNone/>
            </a:pPr>
            <a:r>
              <a:rPr lang="it-IT" altLang="en-US" sz="2000" dirty="0">
                <a:latin typeface="Comic Sans MS" pitchFamily="66" charset="0"/>
              </a:rPr>
              <a:t>Nella fase più tarda della transizione, i guadagni di </a:t>
            </a:r>
            <a:r>
              <a:rPr lang="it-IT" altLang="en-US" sz="2000" dirty="0" err="1">
                <a:latin typeface="Comic Sans MS" pitchFamily="66" charset="0"/>
              </a:rPr>
              <a:t>sopravvienza</a:t>
            </a:r>
            <a:r>
              <a:rPr lang="it-IT" altLang="en-US" sz="2000" dirty="0">
                <a:latin typeface="Comic Sans MS" pitchFamily="66" charset="0"/>
              </a:rPr>
              <a:t> interessano invece maggiormente le classi anziane, particolarmente le donne, rendendo la popolazione più vecchia</a:t>
            </a:r>
            <a:r>
              <a:rPr lang="en-US" altLang="en-US" sz="2000" dirty="0">
                <a:latin typeface="Comic Sans MS" pitchFamily="66" charset="0"/>
              </a:rPr>
              <a:t>. </a:t>
            </a:r>
          </a:p>
          <a:p>
            <a:pPr eaLnBrk="1" hangingPunct="1">
              <a:spcBef>
                <a:spcPct val="0"/>
              </a:spcBef>
              <a:buFontTx/>
              <a:buNone/>
            </a:pPr>
            <a:endParaRPr lang="en-US" alt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943</Words>
  <Application>Microsoft Office PowerPoint</Application>
  <PresentationFormat>Presentazione su schermo (4:3)</PresentationFormat>
  <Paragraphs>174</Paragraphs>
  <Slides>27</Slides>
  <Notes>1</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27</vt:i4>
      </vt:variant>
    </vt:vector>
  </HeadingPairs>
  <TitlesOfParts>
    <vt:vector size="30" baseType="lpstr">
      <vt:lpstr>Struttura predefinita</vt:lpstr>
      <vt:lpstr>Equation</vt:lpstr>
      <vt:lpstr>Equazione</vt:lpstr>
      <vt:lpstr>Presentazione standard di PowerPoint</vt:lpstr>
      <vt:lpstr>Presentazione standard di PowerPoint</vt:lpstr>
      <vt:lpstr>Alcune misure di struttura</vt:lpstr>
      <vt:lpstr>Popolazione 65+ anni, Italia</vt:lpstr>
      <vt:lpstr>Popolazione 65+ anni per provincia, Italia</vt:lpstr>
      <vt:lpstr>Popolazione 65+ anni, Scenario internazionale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Misure della mortalità</vt:lpstr>
      <vt:lpstr>Analisi longitudinale e trasversale</vt:lpstr>
      <vt:lpstr>Tasso generico di mortalità</vt:lpstr>
      <vt:lpstr>Tasso specifico di mortalità</vt:lpstr>
      <vt:lpstr>Probabilità</vt:lpstr>
      <vt:lpstr>Tavole di eliminazione Caratteristiche generali</vt:lpstr>
      <vt:lpstr>Parametri fondamentali di una tavola di mortalità e loro relazioni</vt:lpstr>
      <vt:lpstr>Esempio di tavola di mortalità/ 1 Donne italiane nate nel 1880</vt:lpstr>
      <vt:lpstr>Esempio di tavola di mortalità/ 2 Donne italiane nate nel 1880</vt:lpstr>
      <vt:lpstr>Presentazione standard di PowerPoint</vt:lpstr>
      <vt:lpstr>Evoluzione storica della speranza di vita in Italia</vt:lpstr>
      <vt:lpstr>Valori di e0 nel mondo (2010)</vt:lpstr>
    </vt:vector>
  </TitlesOfParts>
  <Company>università parma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dipgae</dc:creator>
  <cp:lastModifiedBy>Matteo</cp:lastModifiedBy>
  <cp:revision>202</cp:revision>
  <dcterms:created xsi:type="dcterms:W3CDTF">2011-10-04T13:12:39Z</dcterms:created>
  <dcterms:modified xsi:type="dcterms:W3CDTF">2020-10-14T08:44:08Z</dcterms:modified>
</cp:coreProperties>
</file>