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9" r:id="rId5"/>
    <p:sldId id="267" r:id="rId6"/>
    <p:sldId id="268" r:id="rId7"/>
    <p:sldId id="266" r:id="rId8"/>
    <p:sldId id="261" r:id="rId9"/>
    <p:sldId id="275" r:id="rId10"/>
    <p:sldId id="273" r:id="rId11"/>
    <p:sldId id="274" r:id="rId12"/>
    <p:sldId id="272" r:id="rId13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'[tav1_5.xls]Tav. 1.5'!$B$13:$M$13</c:f>
              <c:strCache>
                <c:ptCount val="12"/>
                <c:pt idx="0">
                  <c:v>Gen.</c:v>
                </c:pt>
                <c:pt idx="1">
                  <c:v>Feb.</c:v>
                </c:pt>
                <c:pt idx="2">
                  <c:v>Mar.</c:v>
                </c:pt>
                <c:pt idx="3">
                  <c:v> Apr.</c:v>
                </c:pt>
                <c:pt idx="4">
                  <c:v> Mag.</c:v>
                </c:pt>
                <c:pt idx="5">
                  <c:v> Giu.</c:v>
                </c:pt>
                <c:pt idx="6">
                  <c:v> Lug.</c:v>
                </c:pt>
                <c:pt idx="7">
                  <c:v> Ago.</c:v>
                </c:pt>
                <c:pt idx="8">
                  <c:v>  Set.</c:v>
                </c:pt>
                <c:pt idx="9">
                  <c:v> Ott.</c:v>
                </c:pt>
                <c:pt idx="10">
                  <c:v> Nov.</c:v>
                </c:pt>
                <c:pt idx="11">
                  <c:v> Dic.</c:v>
                </c:pt>
              </c:strCache>
            </c:strRef>
          </c:cat>
          <c:val>
            <c:numRef>
              <c:f>'[tav1_5.xls]Tav. 1.5'!$B$14:$M$14</c:f>
              <c:numCache>
                <c:formatCode>0.0</c:formatCode>
                <c:ptCount val="12"/>
                <c:pt idx="0">
                  <c:v>26.623868846288563</c:v>
                </c:pt>
                <c:pt idx="1">
                  <c:v>28.374118471197729</c:v>
                </c:pt>
                <c:pt idx="2">
                  <c:v>35.876980662564627</c:v>
                </c:pt>
                <c:pt idx="3">
                  <c:v>69.72768666976846</c:v>
                </c:pt>
                <c:pt idx="4">
                  <c:v>118.98560801309027</c:v>
                </c:pt>
                <c:pt idx="5">
                  <c:v>192.65292466294102</c:v>
                </c:pt>
                <c:pt idx="6">
                  <c:v>196.42317564706437</c:v>
                </c:pt>
                <c:pt idx="7">
                  <c:v>121.57647932164758</c:v>
                </c:pt>
                <c:pt idx="8">
                  <c:v>231.59127384506004</c:v>
                </c:pt>
                <c:pt idx="9">
                  <c:v>88.735773994050831</c:v>
                </c:pt>
                <c:pt idx="10">
                  <c:v>25.613868166681478</c:v>
                </c:pt>
                <c:pt idx="11">
                  <c:v>63.818241699645036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82688"/>
        <c:axId val="102074048"/>
      </c:lineChart>
      <c:catAx>
        <c:axId val="106482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2074048"/>
        <c:crosses val="autoZero"/>
        <c:auto val="1"/>
        <c:lblAlgn val="ctr"/>
        <c:lblOffset val="100"/>
        <c:noMultiLvlLbl val="0"/>
      </c:catAx>
      <c:valAx>
        <c:axId val="10207404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06482688"/>
        <c:crosses val="autoZero"/>
        <c:crossBetween val="between"/>
      </c:valAx>
      <c:spPr>
        <a:effectLst>
          <a:glow rad="63500">
            <a:srgbClr val="4F81BD">
              <a:satMod val="175000"/>
              <a:alpha val="40000"/>
            </a:srgbClr>
          </a:glow>
        </a:effectLst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6436-3B4C-47F7-8415-2C8B3E6768E7}" type="datetimeFigureOut">
              <a:rPr lang="it-IT"/>
              <a:pPr>
                <a:defRPr/>
              </a:pPr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5BE3-E96D-40C5-9396-6C7E2842DE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069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8DE0-7B40-4325-AED6-0AA1C13D839E}" type="datetimeFigureOut">
              <a:rPr lang="it-IT"/>
              <a:pPr>
                <a:defRPr/>
              </a:pPr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59F1-0163-4A27-9046-E8554DD4B7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671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7F18-3A8F-4F29-AAA5-792E055A7467}" type="datetimeFigureOut">
              <a:rPr lang="it-IT"/>
              <a:pPr>
                <a:defRPr/>
              </a:pPr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FC6F-0E88-455C-B18C-2C213005EB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455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AB408-DF95-4D6E-8F9D-EDB9F8FBEA22}" type="datetimeFigureOut">
              <a:rPr lang="it-IT"/>
              <a:pPr>
                <a:defRPr/>
              </a:pPr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C3AF-9C4D-4D11-94A9-FF270F256B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798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982C-410C-4976-928F-429D91DC7565}" type="datetimeFigureOut">
              <a:rPr lang="it-IT"/>
              <a:pPr>
                <a:defRPr/>
              </a:pPr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80E60-9C59-4DF8-97F4-D5FA3D05D1B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5841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07C-F751-4A07-BCE0-908ADF1233F7}" type="datetimeFigureOut">
              <a:rPr lang="it-IT"/>
              <a:pPr>
                <a:defRPr/>
              </a:pPr>
              <a:t>16/11/2020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CD125-8BF1-4525-B0E3-1ABBEAFAFE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098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7C580-4FF2-4203-919C-EE0BD41CD8FC}" type="datetimeFigureOut">
              <a:rPr lang="it-IT"/>
              <a:pPr>
                <a:defRPr/>
              </a:pPr>
              <a:t>16/11/2020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2DE6-59EE-45B5-A397-A013B14889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10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7BA4-8C12-4AC1-8036-607206D91D54}" type="datetimeFigureOut">
              <a:rPr lang="it-IT"/>
              <a:pPr>
                <a:defRPr/>
              </a:pPr>
              <a:t>16/11/2020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E483-0D0C-4A73-AEF3-508D390646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645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ECE6-47DE-4138-8011-8EC695BEC061}" type="datetimeFigureOut">
              <a:rPr lang="it-IT"/>
              <a:pPr>
                <a:defRPr/>
              </a:pPr>
              <a:t>16/11/2020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2839-C7C7-4E7B-A424-FB808D3E041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923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3C05-5E23-4A11-BA32-D213078CE407}" type="datetimeFigureOut">
              <a:rPr lang="it-IT"/>
              <a:pPr>
                <a:defRPr/>
              </a:pPr>
              <a:t>16/11/2020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78FC-EDC6-41EE-9743-B7142F52C0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209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E11B-77E2-46C1-888B-B3BBAD590BEC}" type="datetimeFigureOut">
              <a:rPr lang="it-IT"/>
              <a:pPr>
                <a:defRPr/>
              </a:pPr>
              <a:t>16/11/2020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17E3-6F68-4677-B2CF-5769C8C9EC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121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3CC"/>
            </a:gs>
            <a:gs pos="50000">
              <a:srgbClr val="C2D1ED"/>
            </a:gs>
            <a:gs pos="100000">
              <a:srgbClr val="E1E8F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A9B02D-814B-4999-8C27-22DB5CF1AA69}" type="datetimeFigureOut">
              <a:rPr lang="it-IT"/>
              <a:pPr>
                <a:defRPr/>
              </a:pPr>
              <a:t>16/11/2020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195E013-A82F-4E4C-A02C-F87B6AD1D4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 matrimonio negli studi demografici</a:t>
            </a:r>
            <a:endParaRPr lang="it-IT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95288" y="2138363"/>
            <a:ext cx="849788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2200" b="1" dirty="0"/>
              <a:t>Stretta relazione tra nuzialità e fecondità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it-IT" altLang="it-IT" sz="2200" b="1" dirty="0"/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2200" b="1" dirty="0"/>
              <a:t>Rilevanza per lo studio delle dinamiche e dei processi familiari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it-IT" altLang="it-IT" sz="2200" b="1" dirty="0"/>
          </a:p>
          <a:p>
            <a:pPr marL="342900" indent="-34290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altLang="it-IT" sz="2200" b="1" dirty="0"/>
              <a:t>Radici evolutive e conseguenze genetiche della scelta del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7524750" cy="338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 bwMode="auto">
          <a:xfrm>
            <a:off x="611188" y="260350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Separazioni e divorzi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9875"/>
            <a:ext cx="687387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620713"/>
            <a:ext cx="6500813" cy="5994400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i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4664075" cy="641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63658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en-US" sz="23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Le misure della nuzialità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71550" y="1628775"/>
            <a:ext cx="67691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Misure di cadenza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dirty="0">
                <a:latin typeface="Calibri" panose="020F0502020204030204" pitchFamily="34" charset="0"/>
              </a:rPr>
              <a:t>	</a:t>
            </a:r>
            <a:r>
              <a:rPr lang="it-IT" altLang="en-US" b="1" i="1" dirty="0">
                <a:latin typeface="Calibri" panose="020F0502020204030204" pitchFamily="34" charset="0"/>
              </a:rPr>
              <a:t>Età media al </a:t>
            </a:r>
            <a:r>
              <a:rPr lang="it-IT" altLang="en-US" b="1" i="1" dirty="0" smtClean="0">
                <a:latin typeface="Calibri" panose="020F0502020204030204" pitchFamily="34" charset="0"/>
              </a:rPr>
              <a:t>matrimonio, generalmente calcolata 	separatamente per i primi e secondi matrimoni</a:t>
            </a:r>
            <a:endParaRPr lang="it-IT" altLang="en-US" b="1" i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it-IT" altLang="en-US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Misure di intensità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dirty="0">
                <a:latin typeface="Calibri" panose="020F0502020204030204" pitchFamily="34" charset="0"/>
              </a:rPr>
              <a:t>	</a:t>
            </a:r>
            <a:r>
              <a:rPr lang="it-IT" altLang="en-US" b="1" dirty="0">
                <a:latin typeface="Calibri" panose="020F0502020204030204" pitchFamily="34" charset="0"/>
              </a:rPr>
              <a:t>Tasso totale di </a:t>
            </a:r>
            <a:r>
              <a:rPr lang="it-IT" altLang="en-US" b="1" dirty="0" smtClean="0">
                <a:latin typeface="Calibri" panose="020F0502020204030204" pitchFamily="34" charset="0"/>
              </a:rPr>
              <a:t>nuzialità (TNT</a:t>
            </a:r>
            <a:r>
              <a:rPr lang="it-IT" altLang="en-US" b="1" dirty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014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misure della nuzialità</a:t>
            </a:r>
            <a:endParaRPr lang="it-IT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1547813" y="1916113"/>
          <a:ext cx="1363662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zione" r:id="rId3" imgW="545863" imgH="431613" progId="Equation.3">
                  <p:embed/>
                </p:oleObj>
              </mc:Choice>
              <mc:Fallback>
                <p:oleObj name="Equazione" r:id="rId3" imgW="545863" imgH="4316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16113"/>
                        <a:ext cx="1363662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ccia a destra con strisce 6"/>
          <p:cNvSpPr/>
          <p:nvPr/>
        </p:nvSpPr>
        <p:spPr>
          <a:xfrm>
            <a:off x="3492500" y="2349500"/>
            <a:ext cx="1584325" cy="2159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noFill/>
            </a:endParaRPr>
          </a:p>
        </p:txBody>
      </p:sp>
      <p:graphicFrame>
        <p:nvGraphicFramePr>
          <p:cNvPr id="3077" name="Object 3"/>
          <p:cNvGraphicFramePr>
            <a:graphicFrameLocks noChangeAspect="1"/>
          </p:cNvGraphicFramePr>
          <p:nvPr/>
        </p:nvGraphicFramePr>
        <p:xfrm>
          <a:off x="5508625" y="1916113"/>
          <a:ext cx="20002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zione" r:id="rId5" imgW="799753" imgH="431613" progId="Equation.3">
                  <p:embed/>
                </p:oleObj>
              </mc:Choice>
              <mc:Fallback>
                <p:oleObj name="Equazione" r:id="rId5" imgW="799753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916113"/>
                        <a:ext cx="20002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CasellaDiTesto 8"/>
          <p:cNvSpPr txBox="1">
            <a:spLocks noChangeArrowheads="1"/>
          </p:cNvSpPr>
          <p:nvPr/>
        </p:nvSpPr>
        <p:spPr bwMode="auto">
          <a:xfrm>
            <a:off x="1116013" y="3813175"/>
            <a:ext cx="71278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Generalmente si eseguono calcoli separati per maschi e femmine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it-IT" altLang="it-IT" sz="1800" dirty="0" smtClean="0"/>
          </a:p>
          <a:p>
            <a:pPr marL="285750" indent="-285750"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it-IT" altLang="it-IT" sz="1800" dirty="0" smtClean="0"/>
              <a:t>Gli indicatori sopra esposti possono essere condotti sui soli celibe/nubili, ottenendo un TNT interpretabile come indice di primo-nuzialità</a:t>
            </a:r>
            <a:endParaRPr lang="it-IT" alt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9713"/>
            <a:ext cx="6629400" cy="628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23850" y="5286375"/>
          <a:ext cx="8496297" cy="116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033"/>
                <a:gridCol w="944033"/>
                <a:gridCol w="944033"/>
                <a:gridCol w="944033"/>
                <a:gridCol w="944033"/>
                <a:gridCol w="944033"/>
                <a:gridCol w="944033"/>
                <a:gridCol w="944033"/>
                <a:gridCol w="944033"/>
              </a:tblGrid>
              <a:tr h="64003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Matrimoni civili (%)</a:t>
                      </a:r>
                      <a:endParaRPr lang="en-US" sz="1200" dirty="0"/>
                    </a:p>
                  </a:txBody>
                  <a:tcPr marL="91433" marR="9143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Comunione dei beni (%)</a:t>
                      </a:r>
                      <a:endParaRPr lang="en-US" sz="1200" dirty="0"/>
                    </a:p>
                  </a:txBody>
                  <a:tcPr marL="91433" marR="9143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Con almeno</a:t>
                      </a:r>
                      <a:r>
                        <a:rPr lang="it-IT" sz="1200" baseline="0" dirty="0" smtClean="0"/>
                        <a:t> 1 straniero (%)</a:t>
                      </a:r>
                      <a:endParaRPr lang="en-US" sz="1200" dirty="0"/>
                    </a:p>
                  </a:txBody>
                  <a:tcPr marL="91433" marR="9143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Primo-nuzialità sposi (‰)</a:t>
                      </a:r>
                      <a:endParaRPr lang="en-US" sz="1200" dirty="0"/>
                    </a:p>
                  </a:txBody>
                  <a:tcPr marL="91433" marR="9143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Primo-</a:t>
                      </a:r>
                      <a:r>
                        <a:rPr lang="en-US" sz="1200" dirty="0" err="1" smtClean="0"/>
                        <a:t>nuzialità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spose</a:t>
                      </a:r>
                      <a:r>
                        <a:rPr lang="en-US" sz="1200" dirty="0" smtClean="0"/>
                        <a:t> (‰)</a:t>
                      </a:r>
                    </a:p>
                  </a:txBody>
                  <a:tcPr marL="91433" marR="9143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Secondo matrimonio sposi (%)</a:t>
                      </a:r>
                      <a:endParaRPr lang="en-US" sz="1200" dirty="0"/>
                    </a:p>
                  </a:txBody>
                  <a:tcPr marL="91433" marR="9143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Secondo </a:t>
                      </a:r>
                      <a:r>
                        <a:rPr lang="en-US" sz="1200" dirty="0" err="1" smtClean="0"/>
                        <a:t>matrimonio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spose</a:t>
                      </a:r>
                      <a:r>
                        <a:rPr lang="en-US" sz="1200" dirty="0" smtClean="0"/>
                        <a:t> (%)</a:t>
                      </a:r>
                    </a:p>
                  </a:txBody>
                  <a:tcPr marL="91433" marR="9143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/>
                        <a:t>Età media sposi</a:t>
                      </a:r>
                      <a:endParaRPr lang="en-US" sz="1200" dirty="0"/>
                    </a:p>
                  </a:txBody>
                  <a:tcPr marL="91433" marR="91433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Età</a:t>
                      </a:r>
                      <a:r>
                        <a:rPr lang="en-US" sz="1200" dirty="0" smtClean="0"/>
                        <a:t> media </a:t>
                      </a:r>
                      <a:r>
                        <a:rPr lang="en-US" sz="1200" dirty="0" err="1" smtClean="0"/>
                        <a:t>spose</a:t>
                      </a:r>
                      <a:endParaRPr lang="en-US" sz="1200" dirty="0"/>
                    </a:p>
                  </a:txBody>
                  <a:tcPr marL="91433" marR="91433" marT="45711" marB="45711" anchor="ctr"/>
                </a:tc>
              </a:tr>
              <a:tr h="526783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49.5</a:t>
                      </a:r>
                      <a:endParaRPr lang="en-US" sz="1200" b="1" dirty="0"/>
                    </a:p>
                  </a:txBody>
                  <a:tcPr marL="91433" marR="91433" marT="45711" marB="45711"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27.8</a:t>
                      </a:r>
                      <a:endParaRPr lang="en-US" sz="1200" b="1" dirty="0"/>
                    </a:p>
                  </a:txBody>
                  <a:tcPr marL="91433" marR="91433" marT="45711" marB="45711"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14.5</a:t>
                      </a:r>
                      <a:endParaRPr lang="en-US" sz="1200" b="1" dirty="0"/>
                    </a:p>
                  </a:txBody>
                  <a:tcPr marL="91433" marR="91433" marT="45711" marB="45711"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419</a:t>
                      </a:r>
                      <a:endParaRPr lang="en-US" sz="1200" b="1" dirty="0"/>
                    </a:p>
                  </a:txBody>
                  <a:tcPr marL="91433" marR="91433" marT="45711" marB="45711"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465</a:t>
                      </a:r>
                      <a:endParaRPr lang="en-US" sz="1200" b="1" dirty="0"/>
                    </a:p>
                  </a:txBody>
                  <a:tcPr marL="91433" marR="91433" marT="45711" marB="45711"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14.0</a:t>
                      </a:r>
                      <a:endParaRPr lang="en-US" sz="1200" b="1" dirty="0"/>
                    </a:p>
                  </a:txBody>
                  <a:tcPr marL="91433" marR="91433" marT="45711" marB="45711"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12.5</a:t>
                      </a:r>
                      <a:endParaRPr lang="en-US" sz="1200" b="1" dirty="0"/>
                    </a:p>
                  </a:txBody>
                  <a:tcPr marL="91433" marR="91433" marT="45711" marB="45711"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37.9</a:t>
                      </a:r>
                      <a:endParaRPr lang="en-US" sz="1200" b="1" dirty="0"/>
                    </a:p>
                  </a:txBody>
                  <a:tcPr marL="91433" marR="91433" marT="45711" marB="45711" anchor="ctr" anchorCtr="1"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33.7</a:t>
                      </a:r>
                      <a:endParaRPr lang="en-US" sz="1200" b="1" dirty="0"/>
                    </a:p>
                  </a:txBody>
                  <a:tcPr marL="91433" marR="91433" marT="45711" marB="45711" anchor="ctr" anchorCtr="1"/>
                </a:tc>
              </a:tr>
            </a:tbl>
          </a:graphicData>
        </a:graphic>
      </p:graphicFrame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07950" y="4999038"/>
            <a:ext cx="93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it-IT" altLang="en-US" b="1">
                <a:solidFill>
                  <a:srgbClr val="FF0000"/>
                </a:solidFill>
              </a:rPr>
              <a:t>2017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1476375" y="4797425"/>
            <a:ext cx="6191250" cy="246063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Scelta del coniuge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 </a:t>
            </a:r>
            <a:r>
              <a:rPr lang="it-IT" alt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Mating</a:t>
            </a:r>
            <a:endParaRPr lang="it-IT" alt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it-IT" sz="2400" dirty="0" smtClean="0"/>
              <a:t>		</a:t>
            </a:r>
            <a:r>
              <a:rPr lang="it-IT" altLang="it-IT" sz="2200" dirty="0" smtClean="0"/>
              <a:t>Scelta completamente casuale all’interno di una 	popolazione. 	Modello prevalentemente teorico.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it-IT" altLang="it-IT" sz="2400" b="1" i="1" dirty="0" smtClean="0"/>
          </a:p>
          <a:p>
            <a:pPr eaLnBrk="1" hangingPunct="1">
              <a:lnSpc>
                <a:spcPct val="90000"/>
              </a:lnSpc>
            </a:pPr>
            <a:r>
              <a:rPr lang="it-IT" alt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Assortative </a:t>
            </a:r>
            <a:r>
              <a:rPr lang="it-IT" alt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mating</a:t>
            </a:r>
            <a:endParaRPr lang="it-IT" alt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it-IT" sz="2400" dirty="0" smtClean="0"/>
              <a:t>		</a:t>
            </a:r>
            <a:r>
              <a:rPr lang="it-IT" altLang="it-IT" sz="2200" dirty="0" smtClean="0"/>
              <a:t>Scelta non casuale del partner. Vi sono fattori che 	indirizzano e guidano la scelta del coniuge. Essi possono 	essere di natura fenotipica, sociale, culturale, economica, ecc.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it-IT" altLang="it-IT" sz="2200" dirty="0" smtClean="0"/>
              <a:t>		</a:t>
            </a:r>
            <a:r>
              <a:rPr lang="it-IT" altLang="it-IT" sz="2200" dirty="0" err="1" smtClean="0"/>
              <a:t>L’assortative</a:t>
            </a:r>
            <a:r>
              <a:rPr lang="it-IT" altLang="it-IT" sz="2200" dirty="0" smtClean="0"/>
              <a:t> </a:t>
            </a:r>
            <a:r>
              <a:rPr lang="it-IT" altLang="it-IT" sz="2200" dirty="0" err="1" smtClean="0"/>
              <a:t>mating</a:t>
            </a:r>
            <a:r>
              <a:rPr lang="it-IT" altLang="it-IT" sz="2200" dirty="0" smtClean="0"/>
              <a:t> può essere negativo o positivo in funzione 	del fatto che il partner abbia caratteristiche diverse o simili a 	chi compie la scelta.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06437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Caratteristiche che definiscono la scelta del partner</a:t>
            </a:r>
            <a:r>
              <a:rPr lang="it-IT" sz="2800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Località di residenza o nascita</a:t>
            </a:r>
            <a:endParaRPr lang="it-IT" alt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it-IT" sz="2200" dirty="0" smtClean="0">
                <a:latin typeface="Calibri" panose="020F0502020204030204" pitchFamily="34" charset="0"/>
              </a:rPr>
              <a:t>		</a:t>
            </a:r>
            <a:r>
              <a:rPr lang="it-IT" altLang="it-IT" sz="2200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Endogamia</a:t>
            </a:r>
            <a:r>
              <a:rPr lang="it-IT" altLang="it-IT" sz="2200" dirty="0" smtClean="0">
                <a:latin typeface="Calibri" panose="020F0502020204030204" pitchFamily="34" charset="0"/>
              </a:rPr>
              <a:t>: Partner nato o residente nello stesso luogo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it-IT" sz="2200" dirty="0" smtClean="0">
                <a:latin typeface="Calibri" panose="020F0502020204030204" pitchFamily="34" charset="0"/>
              </a:rPr>
              <a:t>		</a:t>
            </a:r>
            <a:r>
              <a:rPr lang="it-IT" altLang="it-IT" sz="2200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Esogamia</a:t>
            </a:r>
            <a:r>
              <a:rPr lang="it-IT" altLang="it-IT" sz="2200" dirty="0" smtClean="0">
                <a:latin typeface="Calibri" panose="020F0502020204030204" pitchFamily="34" charset="0"/>
              </a:rPr>
              <a:t>: Partner nato o residente in luogo diverso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it-IT" altLang="it-IT" sz="2200" b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it-IT" alt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Gruppo sociale, etnico, culturale</a:t>
            </a:r>
            <a:endParaRPr lang="it-IT" alt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it-IT" sz="2200" dirty="0" smtClean="0">
                <a:latin typeface="Calibri" panose="020F0502020204030204" pitchFamily="34" charset="0"/>
              </a:rPr>
              <a:t>		</a:t>
            </a:r>
            <a:r>
              <a:rPr lang="it-IT" altLang="it-IT" sz="2200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Omogamia</a:t>
            </a:r>
            <a:r>
              <a:rPr lang="it-IT" altLang="it-IT" sz="2200" dirty="0" smtClean="0">
                <a:latin typeface="Calibri" panose="020F0502020204030204" pitchFamily="34" charset="0"/>
              </a:rPr>
              <a:t>: Partner appartiene allo stesso gruppo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it-IT" altLang="it-IT" sz="2200" dirty="0" smtClean="0">
                <a:latin typeface="Calibri" panose="020F0502020204030204" pitchFamily="34" charset="0"/>
              </a:rPr>
              <a:t>		</a:t>
            </a:r>
            <a:r>
              <a:rPr lang="it-IT" altLang="it-IT" sz="2200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Eterogamia</a:t>
            </a:r>
            <a:r>
              <a:rPr lang="it-IT" altLang="it-IT" sz="2200" dirty="0" smtClean="0">
                <a:latin typeface="Calibri" panose="020F0502020204030204" pitchFamily="34" charset="0"/>
              </a:rPr>
              <a:t>: Partner non appartiene allo stesso gruppo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Stagionalità dei matrimoni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116013" y="55895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latin typeface="Arial" charset="0"/>
              </a:rPr>
              <a:t>Anno 2017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145789"/>
              </p:ext>
            </p:extLst>
          </p:nvPr>
        </p:nvGraphicFramePr>
        <p:xfrm>
          <a:off x="1259632" y="1628800"/>
          <a:ext cx="6390456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del matrimonio</a:t>
            </a:r>
            <a:endParaRPr lang="it-IT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1331913" y="2133600"/>
            <a:ext cx="6264275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Decesso di uno dei coniugi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Divorzio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Annullamento</a:t>
            </a:r>
            <a:endParaRPr lang="it-IT" altLang="it-IT" sz="2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7100887" cy="472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146</Words>
  <Application>Microsoft Office PowerPoint</Application>
  <PresentationFormat>Presentazione su schermo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Tema di Office</vt:lpstr>
      <vt:lpstr>Equazione</vt:lpstr>
      <vt:lpstr>Il matrimonio negli studi demografici</vt:lpstr>
      <vt:lpstr>Le misure della nuzialità</vt:lpstr>
      <vt:lpstr>Le misure della nuzialità</vt:lpstr>
      <vt:lpstr>Presentazione standard di PowerPoint</vt:lpstr>
      <vt:lpstr>Scelta del coniuge</vt:lpstr>
      <vt:lpstr>Caratteristiche che definiscono la scelta del partner </vt:lpstr>
      <vt:lpstr>Stagionalità dei matrimoni</vt:lpstr>
      <vt:lpstr>Fine del matrimonio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lugavez</dc:creator>
  <cp:lastModifiedBy>Matteo</cp:lastModifiedBy>
  <cp:revision>68</cp:revision>
  <dcterms:created xsi:type="dcterms:W3CDTF">2011-11-22T10:09:41Z</dcterms:created>
  <dcterms:modified xsi:type="dcterms:W3CDTF">2020-11-16T14:56:31Z</dcterms:modified>
</cp:coreProperties>
</file>