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34" r:id="rId3"/>
    <p:sldId id="336" r:id="rId4"/>
    <p:sldId id="337" r:id="rId5"/>
    <p:sldId id="338" r:id="rId6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6A8"/>
    <a:srgbClr val="FF0000"/>
    <a:srgbClr val="0066CC"/>
    <a:srgbClr val="0033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A5F65-A9BE-42E6-AA56-B6139C242F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300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D856D-32AD-40EC-8B6D-A62A0B309D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180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67A90-B27D-47B5-ACD5-82D18036A89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660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B7390-55BF-45AB-B992-0834CD16A0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702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01EB3-D904-4CC1-9AD3-3D0BED04C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831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14965-1A62-4297-B7F2-25D5B3221AB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794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3FC6C-B419-47DF-9A13-749236D74A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767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1471-BAD7-4FD8-887B-04A203A8B71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292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1B8A5-0AAC-49B4-9C59-338E657EAF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005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C1CB1-740A-4352-9BBF-7FACA650D5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718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A8F0F-6857-4C65-9686-C20CC078E47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891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CF611-9188-49A1-B794-CD309F88920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436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50000">
              <a:srgbClr val="FFFFF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852F4D8-D33F-4959-A4D0-4C1410D2C53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it-I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Sterilità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it-IT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Sterilità primaria</a:t>
            </a:r>
          </a:p>
          <a:p>
            <a:pPr lvl="1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Calibri" panose="020F0502020204030204" pitchFamily="34" charset="0"/>
              </a:rPr>
              <a:t>Donna che non ha mai potuto concepire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it-IT" sz="2400" dirty="0">
              <a:latin typeface="Calibri" panose="020F0502020204030204" pitchFamily="34" charset="0"/>
            </a:endParaRP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it-IT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Sterilità secondaria</a:t>
            </a:r>
          </a:p>
          <a:p>
            <a:pPr lvl="1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Calibri" panose="020F0502020204030204" pitchFamily="34" charset="0"/>
              </a:rPr>
              <a:t>Donna che non può più concepire dopo almeno un parto precedente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4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Sterility</a:t>
            </a:r>
            <a:r>
              <a:rPr lang="it-IT" altLang="it-I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- A </a:t>
            </a:r>
            <a:r>
              <a:rPr lang="it-IT" altLang="it-IT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matter</a:t>
            </a:r>
            <a:r>
              <a:rPr lang="it-IT" altLang="it-I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of </a:t>
            </a:r>
            <a:r>
              <a:rPr lang="it-IT" altLang="it-IT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definition</a:t>
            </a:r>
            <a:endParaRPr lang="it-IT" altLang="it-IT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PRIMARY DATA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t"/>
            </a:pPr>
            <a:r>
              <a:rPr lang="it-IT" altLang="it-IT" sz="2000" i="1" u="sng" dirty="0" smtClean="0">
                <a:latin typeface="Calibri" panose="020F0502020204030204" pitchFamily="34" charset="0"/>
              </a:rPr>
              <a:t>Standard </a:t>
            </a:r>
            <a:r>
              <a:rPr lang="it-IT" altLang="it-IT" sz="2000" i="1" u="sng" dirty="0" err="1" smtClean="0">
                <a:latin typeface="Calibri" panose="020F0502020204030204" pitchFamily="34" charset="0"/>
              </a:rPr>
              <a:t>clinical</a:t>
            </a:r>
            <a:r>
              <a:rPr lang="it-IT" altLang="it-IT" sz="2000" i="1" u="sng" dirty="0" smtClean="0">
                <a:latin typeface="Calibri" panose="020F0502020204030204" pitchFamily="34" charset="0"/>
              </a:rPr>
              <a:t> </a:t>
            </a:r>
            <a:r>
              <a:rPr lang="it-IT" altLang="it-IT" sz="2000" i="1" u="sng" dirty="0" err="1" smtClean="0">
                <a:latin typeface="Calibri" panose="020F0502020204030204" pitchFamily="34" charset="0"/>
              </a:rPr>
              <a:t>definition</a:t>
            </a:r>
            <a:r>
              <a:rPr lang="it-IT" altLang="it-IT" sz="2000" i="1" u="sng" dirty="0" smtClean="0">
                <a:latin typeface="Calibri" panose="020F0502020204030204" pitchFamily="34" charset="0"/>
              </a:rPr>
              <a:t> of </a:t>
            </a:r>
            <a:r>
              <a:rPr lang="it-IT" altLang="it-IT" sz="2000" i="1" u="sng" dirty="0" err="1" smtClean="0">
                <a:latin typeface="Calibri" panose="020F0502020204030204" pitchFamily="34" charset="0"/>
              </a:rPr>
              <a:t>infertility</a:t>
            </a:r>
            <a:endParaRPr lang="it-IT" altLang="it-IT" sz="2000" i="1" u="sng" dirty="0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altLang="it-IT" sz="1800" dirty="0" err="1" smtClean="0">
                <a:latin typeface="Calibri" panose="020F0502020204030204" pitchFamily="34" charset="0"/>
              </a:rPr>
              <a:t>Inability</a:t>
            </a:r>
            <a:r>
              <a:rPr lang="it-IT" altLang="it-IT" sz="1800" dirty="0" smtClean="0">
                <a:latin typeface="Calibri" panose="020F0502020204030204" pitchFamily="34" charset="0"/>
              </a:rPr>
              <a:t> to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conceive</a:t>
            </a:r>
            <a:r>
              <a:rPr lang="it-IT" altLang="it-IT" sz="1800" dirty="0" smtClean="0">
                <a:latin typeface="Calibri" panose="020F0502020204030204" pitchFamily="34" charset="0"/>
              </a:rPr>
              <a:t>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within</a:t>
            </a:r>
            <a:r>
              <a:rPr lang="it-IT" altLang="it-IT" sz="1800" dirty="0" smtClean="0">
                <a:latin typeface="Calibri" panose="020F0502020204030204" pitchFamily="34" charset="0"/>
              </a:rPr>
              <a:t> a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period</a:t>
            </a:r>
            <a:r>
              <a:rPr lang="it-IT" altLang="it-IT" sz="1800" dirty="0" smtClean="0">
                <a:latin typeface="Calibri" panose="020F0502020204030204" pitchFamily="34" charset="0"/>
              </a:rPr>
              <a:t> of 12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months</a:t>
            </a:r>
            <a:r>
              <a:rPr lang="it-IT" altLang="it-IT" sz="1800" dirty="0" smtClean="0">
                <a:latin typeface="Calibri" panose="020F0502020204030204" pitchFamily="34" charset="0"/>
              </a:rPr>
              <a:t> for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couples</a:t>
            </a:r>
            <a:r>
              <a:rPr lang="it-IT" altLang="it-IT" sz="1800" dirty="0" smtClean="0">
                <a:latin typeface="Calibri" panose="020F0502020204030204" pitchFamily="34" charset="0"/>
              </a:rPr>
              <a:t>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sexually</a:t>
            </a:r>
            <a:r>
              <a:rPr lang="it-IT" altLang="it-IT" sz="1800" dirty="0" smtClean="0">
                <a:latin typeface="Calibri" panose="020F0502020204030204" pitchFamily="34" charset="0"/>
              </a:rPr>
              <a:t>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active</a:t>
            </a:r>
            <a:r>
              <a:rPr lang="it-IT" altLang="it-IT" sz="1800" dirty="0" smtClean="0">
                <a:latin typeface="Calibri" panose="020F0502020204030204" pitchFamily="34" charset="0"/>
              </a:rPr>
              <a:t> and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not</a:t>
            </a:r>
            <a:r>
              <a:rPr lang="it-IT" altLang="it-IT" sz="1800" dirty="0" smtClean="0">
                <a:latin typeface="Calibri" panose="020F0502020204030204" pitchFamily="34" charset="0"/>
              </a:rPr>
              <a:t>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using</a:t>
            </a:r>
            <a:r>
              <a:rPr lang="it-IT" altLang="it-IT" sz="1800" dirty="0" smtClean="0">
                <a:latin typeface="Calibri" panose="020F0502020204030204" pitchFamily="34" charset="0"/>
              </a:rPr>
              <a:t>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contraceptive</a:t>
            </a:r>
            <a:endParaRPr lang="it-IT" altLang="it-IT" sz="18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t"/>
            </a:pPr>
            <a:r>
              <a:rPr lang="it-IT" altLang="it-IT" sz="2000" i="1" u="sng" dirty="0" err="1" smtClean="0">
                <a:latin typeface="Calibri" panose="020F0502020204030204" pitchFamily="34" charset="0"/>
              </a:rPr>
              <a:t>Epidemiological</a:t>
            </a:r>
            <a:r>
              <a:rPr lang="it-IT" altLang="it-IT" sz="2000" i="1" u="sng" dirty="0" smtClean="0">
                <a:latin typeface="Calibri" panose="020F0502020204030204" pitchFamily="34" charset="0"/>
              </a:rPr>
              <a:t> </a:t>
            </a:r>
            <a:r>
              <a:rPr lang="it-IT" altLang="it-IT" sz="2000" i="1" u="sng" dirty="0" err="1" smtClean="0">
                <a:latin typeface="Calibri" panose="020F0502020204030204" pitchFamily="34" charset="0"/>
              </a:rPr>
              <a:t>definition</a:t>
            </a:r>
            <a:endParaRPr lang="it-IT" altLang="it-IT" sz="2000" i="1" u="sng" dirty="0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altLang="it-IT" sz="1800" dirty="0" err="1" smtClean="0">
                <a:latin typeface="Calibri" panose="020F0502020204030204" pitchFamily="34" charset="0"/>
              </a:rPr>
              <a:t>Inability</a:t>
            </a:r>
            <a:r>
              <a:rPr lang="it-IT" altLang="it-IT" sz="1800" dirty="0" smtClean="0">
                <a:latin typeface="Calibri" panose="020F0502020204030204" pitchFamily="34" charset="0"/>
              </a:rPr>
              <a:t> to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conceive</a:t>
            </a:r>
            <a:r>
              <a:rPr lang="it-IT" altLang="it-IT" sz="1800" dirty="0" smtClean="0">
                <a:latin typeface="Calibri" panose="020F0502020204030204" pitchFamily="34" charset="0"/>
              </a:rPr>
              <a:t>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within</a:t>
            </a:r>
            <a:r>
              <a:rPr lang="it-IT" altLang="it-IT" sz="1800" dirty="0" smtClean="0">
                <a:latin typeface="Calibri" panose="020F0502020204030204" pitchFamily="34" charset="0"/>
              </a:rPr>
              <a:t> a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period</a:t>
            </a:r>
            <a:r>
              <a:rPr lang="it-IT" altLang="it-IT" sz="1800" dirty="0" smtClean="0">
                <a:latin typeface="Calibri" panose="020F0502020204030204" pitchFamily="34" charset="0"/>
              </a:rPr>
              <a:t> of 24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months</a:t>
            </a:r>
            <a:r>
              <a:rPr lang="it-IT" altLang="it-IT" sz="1800" dirty="0" smtClean="0">
                <a:latin typeface="Calibri" panose="020F0502020204030204" pitchFamily="34" charset="0"/>
              </a:rPr>
              <a:t> for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couples</a:t>
            </a:r>
            <a:r>
              <a:rPr lang="it-IT" altLang="it-IT" sz="1800" dirty="0" smtClean="0">
                <a:latin typeface="Calibri" panose="020F0502020204030204" pitchFamily="34" charset="0"/>
              </a:rPr>
              <a:t>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sexually</a:t>
            </a:r>
            <a:r>
              <a:rPr lang="it-IT" altLang="it-IT" sz="1800" dirty="0" smtClean="0">
                <a:latin typeface="Calibri" panose="020F0502020204030204" pitchFamily="34" charset="0"/>
              </a:rPr>
              <a:t>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active</a:t>
            </a:r>
            <a:r>
              <a:rPr lang="it-IT" altLang="it-IT" sz="1800" dirty="0" smtClean="0">
                <a:latin typeface="Calibri" panose="020F0502020204030204" pitchFamily="34" charset="0"/>
              </a:rPr>
              <a:t> and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not</a:t>
            </a:r>
            <a:r>
              <a:rPr lang="it-IT" altLang="it-IT" sz="1800" dirty="0" smtClean="0">
                <a:latin typeface="Calibri" panose="020F0502020204030204" pitchFamily="34" charset="0"/>
              </a:rPr>
              <a:t>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using</a:t>
            </a:r>
            <a:r>
              <a:rPr lang="it-IT" altLang="it-IT" sz="1800" dirty="0" smtClean="0">
                <a:latin typeface="Calibri" panose="020F0502020204030204" pitchFamily="34" charset="0"/>
              </a:rPr>
              <a:t>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contraceptive</a:t>
            </a:r>
            <a:r>
              <a:rPr lang="it-IT" altLang="it-IT" sz="1800" dirty="0" smtClean="0">
                <a:latin typeface="Calibri" panose="020F0502020204030204" pitchFamily="34" charset="0"/>
              </a:rPr>
              <a:t> (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Rowe</a:t>
            </a:r>
            <a:r>
              <a:rPr lang="it-IT" altLang="it-IT" sz="1800" dirty="0" smtClean="0">
                <a:latin typeface="Calibri" panose="020F0502020204030204" pitchFamily="34" charset="0"/>
              </a:rPr>
              <a:t> et al., 1993)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it-IT" altLang="it-IT" sz="18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SECONDARY DATA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t"/>
            </a:pPr>
            <a:r>
              <a:rPr lang="it-IT" altLang="it-IT" sz="2000" i="1" u="sng" dirty="0" err="1" smtClean="0">
                <a:latin typeface="Calibri" panose="020F0502020204030204" pitchFamily="34" charset="0"/>
              </a:rPr>
              <a:t>Primary</a:t>
            </a:r>
            <a:r>
              <a:rPr lang="it-IT" altLang="it-IT" sz="2000" i="1" u="sng" dirty="0" smtClean="0">
                <a:latin typeface="Calibri" panose="020F0502020204030204" pitchFamily="34" charset="0"/>
              </a:rPr>
              <a:t> </a:t>
            </a:r>
            <a:r>
              <a:rPr lang="it-IT" altLang="it-IT" sz="2000" i="1" u="sng" dirty="0" err="1" smtClean="0">
                <a:latin typeface="Calibri" panose="020F0502020204030204" pitchFamily="34" charset="0"/>
              </a:rPr>
              <a:t>infertility</a:t>
            </a:r>
            <a:endParaRPr lang="it-IT" altLang="it-IT" sz="2000" i="1" u="sng" dirty="0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altLang="it-IT" sz="1800" dirty="0" err="1" smtClean="0">
                <a:latin typeface="Calibri" panose="020F0502020204030204" pitchFamily="34" charset="0"/>
              </a:rPr>
              <a:t>Absence</a:t>
            </a:r>
            <a:r>
              <a:rPr lang="it-IT" altLang="it-IT" sz="1800" dirty="0" smtClean="0">
                <a:latin typeface="Calibri" panose="020F0502020204030204" pitchFamily="34" charset="0"/>
              </a:rPr>
              <a:t> of a live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birth</a:t>
            </a:r>
            <a:r>
              <a:rPr lang="it-IT" altLang="it-IT" sz="1800" dirty="0" smtClean="0">
                <a:latin typeface="Calibri" panose="020F0502020204030204" pitchFamily="34" charset="0"/>
              </a:rPr>
              <a:t>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within</a:t>
            </a:r>
            <a:r>
              <a:rPr lang="it-IT" altLang="it-IT" sz="1800" dirty="0" smtClean="0">
                <a:latin typeface="Calibri" panose="020F0502020204030204" pitchFamily="34" charset="0"/>
              </a:rPr>
              <a:t> 5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years</a:t>
            </a:r>
            <a:r>
              <a:rPr lang="it-IT" altLang="it-IT" sz="1800" dirty="0" smtClean="0">
                <a:latin typeface="Calibri" panose="020F0502020204030204" pitchFamily="34" charset="0"/>
              </a:rPr>
              <a:t> of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marriage</a:t>
            </a:r>
            <a:r>
              <a:rPr lang="it-IT" altLang="it-IT" sz="1800" dirty="0" smtClean="0">
                <a:latin typeface="Calibri" panose="020F0502020204030204" pitchFamily="34" charset="0"/>
              </a:rPr>
              <a:t> (Henry, 1977)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altLang="it-IT" sz="1800" dirty="0" err="1" smtClean="0">
                <a:latin typeface="Calibri" panose="020F0502020204030204" pitchFamily="34" charset="0"/>
              </a:rPr>
              <a:t>Absence</a:t>
            </a:r>
            <a:r>
              <a:rPr lang="it-IT" altLang="it-IT" sz="1800" dirty="0" smtClean="0">
                <a:latin typeface="Calibri" panose="020F0502020204030204" pitchFamily="34" charset="0"/>
              </a:rPr>
              <a:t> of a live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birth</a:t>
            </a:r>
            <a:r>
              <a:rPr lang="it-IT" altLang="it-IT" sz="1800" dirty="0" smtClean="0">
                <a:latin typeface="Calibri" panose="020F0502020204030204" pitchFamily="34" charset="0"/>
              </a:rPr>
              <a:t>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within</a:t>
            </a:r>
            <a:r>
              <a:rPr lang="it-IT" altLang="it-IT" sz="1800" dirty="0" smtClean="0">
                <a:latin typeface="Calibri" panose="020F0502020204030204" pitchFamily="34" charset="0"/>
              </a:rPr>
              <a:t> 7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years</a:t>
            </a:r>
            <a:r>
              <a:rPr lang="it-IT" altLang="it-IT" sz="1800" dirty="0" smtClean="0">
                <a:latin typeface="Calibri" panose="020F0502020204030204" pitchFamily="34" charset="0"/>
              </a:rPr>
              <a:t> of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marriage</a:t>
            </a:r>
            <a:r>
              <a:rPr lang="it-IT" altLang="it-IT" sz="1800" dirty="0" smtClean="0">
                <a:latin typeface="Calibri" panose="020F0502020204030204" pitchFamily="34" charset="0"/>
              </a:rPr>
              <a:t> (Larsen &amp;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Menken</a:t>
            </a:r>
            <a:r>
              <a:rPr lang="it-IT" altLang="it-IT" sz="1800" dirty="0" smtClean="0">
                <a:latin typeface="Calibri" panose="020F0502020204030204" pitchFamily="34" charset="0"/>
              </a:rPr>
              <a:t>, 1989)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t"/>
            </a:pPr>
            <a:r>
              <a:rPr lang="it-IT" altLang="it-IT" sz="2000" i="1" u="sng" dirty="0" err="1" smtClean="0">
                <a:latin typeface="Calibri" panose="020F0502020204030204" pitchFamily="34" charset="0"/>
              </a:rPr>
              <a:t>Secondary</a:t>
            </a:r>
            <a:r>
              <a:rPr lang="it-IT" altLang="it-IT" sz="2000" i="1" u="sng" dirty="0" smtClean="0">
                <a:latin typeface="Calibri" panose="020F0502020204030204" pitchFamily="34" charset="0"/>
              </a:rPr>
              <a:t> </a:t>
            </a:r>
            <a:r>
              <a:rPr lang="it-IT" altLang="it-IT" sz="2000" i="1" u="sng" dirty="0" err="1" smtClean="0">
                <a:latin typeface="Calibri" panose="020F0502020204030204" pitchFamily="34" charset="0"/>
              </a:rPr>
              <a:t>infertility</a:t>
            </a:r>
            <a:endParaRPr lang="it-IT" altLang="it-IT" sz="2000" i="1" u="sng" dirty="0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it-IT" altLang="it-IT" sz="1800" dirty="0" err="1" smtClean="0">
                <a:latin typeface="Calibri" panose="020F0502020204030204" pitchFamily="34" charset="0"/>
              </a:rPr>
              <a:t>Absence</a:t>
            </a:r>
            <a:r>
              <a:rPr lang="it-IT" altLang="it-IT" sz="1800" dirty="0" smtClean="0">
                <a:latin typeface="Calibri" panose="020F0502020204030204" pitchFamily="34" charset="0"/>
              </a:rPr>
              <a:t> of a live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birth</a:t>
            </a:r>
            <a:r>
              <a:rPr lang="it-IT" altLang="it-IT" sz="1800" dirty="0" smtClean="0">
                <a:latin typeface="Calibri" panose="020F0502020204030204" pitchFamily="34" charset="0"/>
              </a:rPr>
              <a:t>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within</a:t>
            </a:r>
            <a:r>
              <a:rPr lang="it-IT" altLang="it-IT" sz="1800" dirty="0" smtClean="0">
                <a:latin typeface="Calibri" panose="020F0502020204030204" pitchFamily="34" charset="0"/>
              </a:rPr>
              <a:t> 5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years</a:t>
            </a:r>
            <a:r>
              <a:rPr lang="it-IT" altLang="it-IT" sz="1800" dirty="0" smtClean="0">
                <a:latin typeface="Calibri" panose="020F0502020204030204" pitchFamily="34" charset="0"/>
              </a:rPr>
              <a:t> of a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previous</a:t>
            </a:r>
            <a:r>
              <a:rPr lang="it-IT" altLang="it-IT" sz="1800" dirty="0" smtClean="0">
                <a:latin typeface="Calibri" panose="020F0502020204030204" pitchFamily="34" charset="0"/>
              </a:rPr>
              <a:t>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birth</a:t>
            </a:r>
            <a:r>
              <a:rPr lang="it-IT" altLang="it-IT" sz="1800" dirty="0" smtClean="0">
                <a:latin typeface="Calibri" panose="020F0502020204030204" pitchFamily="34" charset="0"/>
              </a:rPr>
              <a:t> (Larsen &amp; </a:t>
            </a:r>
            <a:r>
              <a:rPr lang="it-IT" altLang="it-IT" sz="1800" dirty="0" err="1" smtClean="0">
                <a:latin typeface="Calibri" panose="020F0502020204030204" pitchFamily="34" charset="0"/>
              </a:rPr>
              <a:t>Menken</a:t>
            </a:r>
            <a:r>
              <a:rPr lang="it-IT" altLang="it-IT" sz="1800" dirty="0" smtClean="0">
                <a:latin typeface="Calibri" panose="020F0502020204030204" pitchFamily="34" charset="0"/>
              </a:rPr>
              <a:t>, 1989)</a:t>
            </a:r>
          </a:p>
          <a:p>
            <a:pPr lvl="1" eaLnBrk="1" hangingPunct="1">
              <a:lnSpc>
                <a:spcPct val="90000"/>
              </a:lnSpc>
            </a:pPr>
            <a:endParaRPr lang="it-IT" altLang="it-I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Cause di infertilità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79388" y="981075"/>
            <a:ext cx="8712200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Cause di infertilità femminile</a:t>
            </a:r>
            <a:endParaRPr lang="it-IT" altLang="it-IT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it-IT" altLang="it-IT" sz="17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it-IT" altLang="it-IT" sz="1700" b="1" dirty="0">
                <a:latin typeface="Arial" panose="020B0604020202020204" pitchFamily="34" charset="0"/>
              </a:rPr>
              <a:t>Disfunzioni ormonali della </a:t>
            </a:r>
            <a:r>
              <a:rPr lang="it-IT" altLang="it-IT" sz="1700" b="1" dirty="0" err="1">
                <a:latin typeface="Arial" panose="020B0604020202020204" pitchFamily="34" charset="0"/>
              </a:rPr>
              <a:t>follicogenesi</a:t>
            </a:r>
            <a:r>
              <a:rPr lang="it-IT" altLang="it-IT" sz="1700" b="1" dirty="0">
                <a:latin typeface="Arial" panose="020B0604020202020204" pitchFamily="34" charset="0"/>
              </a:rPr>
              <a:t> e dell’ovulazione</a:t>
            </a:r>
          </a:p>
          <a:p>
            <a:pPr lvl="2" eaLnBrk="1" hangingPunct="1">
              <a:defRPr/>
            </a:pPr>
            <a:r>
              <a:rPr lang="it-IT" altLang="it-IT" dirty="0">
                <a:latin typeface="Arial" panose="020B0604020202020204" pitchFamily="34" charset="0"/>
              </a:rPr>
              <a:t>	</a:t>
            </a:r>
            <a:r>
              <a:rPr lang="it-IT" altLang="it-IT" sz="1400" dirty="0">
                <a:latin typeface="Arial" panose="020B0604020202020204" pitchFamily="34" charset="0"/>
              </a:rPr>
              <a:t>Cause congenite</a:t>
            </a:r>
          </a:p>
          <a:p>
            <a:pPr lvl="2" eaLnBrk="1" hangingPunct="1">
              <a:defRPr/>
            </a:pPr>
            <a:r>
              <a:rPr lang="it-IT" altLang="it-IT" sz="1400" dirty="0">
                <a:latin typeface="Arial" panose="020B0604020202020204" pitchFamily="34" charset="0"/>
              </a:rPr>
              <a:t>	Stress</a:t>
            </a:r>
          </a:p>
          <a:p>
            <a:pPr lvl="2" eaLnBrk="1" hangingPunct="1">
              <a:defRPr/>
            </a:pPr>
            <a:r>
              <a:rPr lang="it-IT" altLang="it-IT" sz="1400" dirty="0">
                <a:latin typeface="Arial" panose="020B0604020202020204" pitchFamily="34" charset="0"/>
              </a:rPr>
              <a:t>	Sindrome dell’ovaio policistico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700" b="1" dirty="0">
                <a:latin typeface="Arial" panose="020B0604020202020204" pitchFamily="34" charset="0"/>
              </a:rPr>
              <a:t>Affezioni a carico delle tube</a:t>
            </a:r>
          </a:p>
          <a:p>
            <a:pPr lvl="2" eaLnBrk="1" hangingPunct="1">
              <a:defRPr/>
            </a:pPr>
            <a:r>
              <a:rPr lang="it-IT" altLang="it-IT" sz="1400" dirty="0">
                <a:latin typeface="Arial" panose="020B0604020202020204" pitchFamily="34" charset="0"/>
              </a:rPr>
              <a:t>	Endometriosi</a:t>
            </a:r>
          </a:p>
          <a:p>
            <a:pPr lvl="2" eaLnBrk="1" hangingPunct="1">
              <a:defRPr/>
            </a:pPr>
            <a:r>
              <a:rPr lang="it-IT" altLang="it-IT" sz="1400" dirty="0">
                <a:latin typeface="Arial" panose="020B0604020202020204" pitchFamily="34" charset="0"/>
              </a:rPr>
              <a:t>	Infezioni pelviche acute o croniche (es. </a:t>
            </a:r>
            <a:r>
              <a:rPr lang="it-IT" altLang="it-IT" sz="1400" dirty="0" err="1">
                <a:latin typeface="Arial" panose="020B0604020202020204" pitchFamily="34" charset="0"/>
              </a:rPr>
              <a:t>Chlamydia</a:t>
            </a:r>
            <a:r>
              <a:rPr lang="it-IT" altLang="it-IT" sz="1400" dirty="0">
                <a:latin typeface="Arial" panose="020B0604020202020204" pitchFamily="34" charset="0"/>
              </a:rPr>
              <a:t>, Gonorrea, come conseguenza di 	tubercolosi)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700" b="1" dirty="0">
                <a:latin typeface="Arial" panose="020B0604020202020204" pitchFamily="34" charset="0"/>
              </a:rPr>
              <a:t>Malformazioni uterine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250825" y="4202113"/>
            <a:ext cx="871220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Cause di infertilità maschile</a:t>
            </a:r>
            <a:endParaRPr lang="it-IT" altLang="it-IT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it-IT" altLang="it-IT" sz="17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it-IT" altLang="it-IT" b="1" dirty="0">
                <a:latin typeface="Arial" panose="020B0604020202020204" pitchFamily="34" charset="0"/>
              </a:rPr>
              <a:t>Disfunzioni nella produzione, emissione o funzionalità dei testicoli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endParaRPr lang="it-IT" altLang="it-IT" sz="1700" b="1" dirty="0">
              <a:latin typeface="Arial" panose="020B0604020202020204" pitchFamily="34" charset="0"/>
            </a:endParaRPr>
          </a:p>
          <a:p>
            <a:pPr lvl="4" eaLnBrk="1" hangingPunct="1">
              <a:defRPr/>
            </a:pPr>
            <a:r>
              <a:rPr lang="it-IT" altLang="it-IT" sz="1400" dirty="0">
                <a:latin typeface="Arial" panose="020B0604020202020204" pitchFamily="34" charset="0"/>
              </a:rPr>
              <a:t>	Cause congenite</a:t>
            </a:r>
          </a:p>
          <a:p>
            <a:pPr lvl="4" eaLnBrk="1" hangingPunct="1">
              <a:defRPr/>
            </a:pPr>
            <a:r>
              <a:rPr lang="it-IT" altLang="it-IT" sz="1400" dirty="0">
                <a:latin typeface="Arial" panose="020B0604020202020204" pitchFamily="34" charset="0"/>
              </a:rPr>
              <a:t>	Stress</a:t>
            </a:r>
          </a:p>
          <a:p>
            <a:pPr lvl="4" eaLnBrk="1" hangingPunct="1">
              <a:defRPr/>
            </a:pPr>
            <a:r>
              <a:rPr lang="it-IT" altLang="it-IT" sz="1400" dirty="0">
                <a:latin typeface="Arial" panose="020B0604020202020204" pitchFamily="34" charset="0"/>
              </a:rPr>
              <a:t>	Infezioni genito-urinarie</a:t>
            </a:r>
          </a:p>
          <a:p>
            <a:pPr lvl="4" eaLnBrk="1" hangingPunct="1">
              <a:defRPr/>
            </a:pPr>
            <a:r>
              <a:rPr lang="it-IT" altLang="it-IT" sz="1400" dirty="0">
                <a:latin typeface="Arial" panose="020B0604020202020204" pitchFamily="34" charset="0"/>
              </a:rPr>
              <a:t>	Malattie virali (varicella, morbillo, parotite)</a:t>
            </a:r>
          </a:p>
          <a:p>
            <a:pPr lvl="4" eaLnBrk="1" hangingPunct="1">
              <a:defRPr/>
            </a:pPr>
            <a:r>
              <a:rPr lang="it-IT" altLang="it-IT" sz="1400" dirty="0">
                <a:latin typeface="Arial" panose="020B0604020202020204" pitchFamily="34" charset="0"/>
              </a:rPr>
              <a:t>	Malattie a trasmissione sessuale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3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3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3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3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3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3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3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3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3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33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33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33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3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3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3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3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3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3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3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3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3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3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3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3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3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3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3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1139825"/>
            <a:ext cx="8064500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  <a:buSzPct val="120000"/>
              <a:buFont typeface="Wingdings" pitchFamily="2" charset="2"/>
              <a:buNone/>
            </a:pPr>
            <a:endParaRPr lang="en-US" altLang="it-IT" sz="1600" dirty="0"/>
          </a:p>
          <a:p>
            <a:pPr eaLnBrk="1" hangingPunct="1">
              <a:buClr>
                <a:srgbClr val="0000FF"/>
              </a:buClr>
              <a:buSzPct val="120000"/>
              <a:buFont typeface="Wingdings" pitchFamily="2" charset="2"/>
              <a:buChar char="Ø"/>
            </a:pPr>
            <a:r>
              <a:rPr lang="en-US" altLang="it-IT" sz="1600" dirty="0"/>
              <a:t>   </a:t>
            </a:r>
            <a:r>
              <a:rPr lang="en-US" altLang="it-IT" sz="1700" dirty="0"/>
              <a:t>Environmental factors (poor health and hygienic conditions)</a:t>
            </a:r>
          </a:p>
          <a:p>
            <a:pPr eaLnBrk="1" hangingPunct="1">
              <a:spcBef>
                <a:spcPct val="80000"/>
              </a:spcBef>
              <a:buClr>
                <a:srgbClr val="0000FF"/>
              </a:buClr>
              <a:buSzPct val="120000"/>
              <a:buFont typeface="Wingdings" pitchFamily="2" charset="2"/>
              <a:buChar char="Ø"/>
            </a:pPr>
            <a:r>
              <a:rPr lang="en-US" altLang="it-IT" sz="1700" dirty="0"/>
              <a:t>   Life-style factors (sexual transmitted diseases)</a:t>
            </a:r>
          </a:p>
          <a:p>
            <a:pPr eaLnBrk="1" hangingPunct="1">
              <a:spcBef>
                <a:spcPct val="80000"/>
              </a:spcBef>
              <a:buClr>
                <a:srgbClr val="0000FF"/>
              </a:buClr>
              <a:buSzPct val="120000"/>
              <a:buFont typeface="Wingdings" pitchFamily="2" charset="2"/>
              <a:buChar char="Ø"/>
            </a:pPr>
            <a:r>
              <a:rPr lang="en-US" altLang="it-IT" sz="1700" dirty="0"/>
              <a:t>   Acute or chronic diseases favoring sterility (i.e. Tuberculosis)</a:t>
            </a:r>
          </a:p>
          <a:p>
            <a:pPr eaLnBrk="1" hangingPunct="1">
              <a:spcBef>
                <a:spcPct val="80000"/>
              </a:spcBef>
              <a:buClr>
                <a:srgbClr val="0000FF"/>
              </a:buClr>
              <a:buSzPct val="120000"/>
              <a:buFont typeface="Wingdings" pitchFamily="2" charset="2"/>
              <a:buChar char="Ø"/>
            </a:pPr>
            <a:r>
              <a:rPr lang="en-US" altLang="it-IT" sz="1700" dirty="0"/>
              <a:t>   Malnutrition and </a:t>
            </a:r>
            <a:r>
              <a:rPr lang="en-US" altLang="it-IT" sz="1700" dirty="0" err="1"/>
              <a:t>denutrition</a:t>
            </a:r>
            <a:r>
              <a:rPr lang="en-US" altLang="it-IT" sz="1700" dirty="0"/>
              <a:t> (?)</a:t>
            </a:r>
          </a:p>
          <a:p>
            <a:pPr eaLnBrk="1" hangingPunct="1">
              <a:spcBef>
                <a:spcPct val="80000"/>
              </a:spcBef>
              <a:buClr>
                <a:srgbClr val="0000FF"/>
              </a:buClr>
              <a:buSzPct val="120000"/>
              <a:buFont typeface="Wingdings" pitchFamily="2" charset="2"/>
              <a:buChar char="Ø"/>
            </a:pPr>
            <a:r>
              <a:rPr lang="en-US" altLang="it-IT" sz="1700" dirty="0"/>
              <a:t>   Hard work and physical stress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395288" y="188913"/>
            <a:ext cx="82296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Risk</a:t>
            </a:r>
            <a:r>
              <a:rPr lang="it-IT" altLang="it-I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altLang="it-IT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factors</a:t>
            </a:r>
            <a:endParaRPr lang="it-IT" altLang="it-IT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1329"/>
            <a:ext cx="8001000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/>
          <a:lstStyle/>
          <a:p>
            <a:r>
              <a:rPr lang="it-IT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Prevalenza della sterilità primaria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87142"/>
            <a:ext cx="8001000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209</Words>
  <Application>Microsoft Office PowerPoint</Application>
  <PresentationFormat>Presentazione su schermo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Struttura predefinita</vt:lpstr>
      <vt:lpstr>Sterilità</vt:lpstr>
      <vt:lpstr>Sterility - A matter of definition</vt:lpstr>
      <vt:lpstr>Cause di infertilità</vt:lpstr>
      <vt:lpstr>Presentazione standard di PowerPoint</vt:lpstr>
      <vt:lpstr>Prevalenza della sterilità primaria</vt:lpstr>
    </vt:vector>
  </TitlesOfParts>
  <Company>università parma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dipgae</dc:creator>
  <cp:lastModifiedBy>Matteo</cp:lastModifiedBy>
  <cp:revision>282</cp:revision>
  <dcterms:created xsi:type="dcterms:W3CDTF">2011-10-04T13:12:39Z</dcterms:created>
  <dcterms:modified xsi:type="dcterms:W3CDTF">2020-11-16T14:03:13Z</dcterms:modified>
</cp:coreProperties>
</file>