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281" r:id="rId5"/>
    <p:sldId id="284" r:id="rId6"/>
    <p:sldId id="286" r:id="rId7"/>
    <p:sldId id="287" r:id="rId8"/>
    <p:sldId id="283" r:id="rId9"/>
    <p:sldId id="285" r:id="rId10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6A8"/>
    <a:srgbClr val="FF0000"/>
    <a:srgbClr val="0066CC"/>
    <a:srgbClr val="0033CC"/>
    <a:srgbClr val="33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35A97-782F-475E-8874-762D9DFDB2B7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1409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428E1-75CF-42EA-94B8-D5F5FB4B158C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351807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31AA0-A611-4ADD-9179-5B5F386D84FA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8274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D7088-F47F-40E2-A130-58FDB7AD6D7C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50376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04C2F-E0ED-472F-8FCD-E56A2DD74030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17957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3FC6F-5ABE-4E79-B848-A05E177F5068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4400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B7B2B-B787-4BFD-8859-A75C2AF18F77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58216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34F0C-CA76-4E4C-A341-AFCCDEBDF73C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972418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F81A4-87D9-4C18-B767-7BE7DDA15E21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414363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FEB7F-BA75-4949-B31B-C174B1C5CAFF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91078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6DF83-CB0D-4D50-BDF4-FF1DAE354774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438944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50000">
              <a:srgbClr val="FFFFFF"/>
            </a:gs>
            <a:gs pos="100000">
              <a:srgbClr val="0066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Fare clic per modificare gli stili del testo dello schema</a:t>
            </a:r>
          </a:p>
          <a:p>
            <a:pPr lvl="1"/>
            <a:r>
              <a:rPr lang="it-IT" altLang="en-US" smtClean="0"/>
              <a:t>Secondo livello</a:t>
            </a:r>
          </a:p>
          <a:p>
            <a:pPr lvl="2"/>
            <a:r>
              <a:rPr lang="it-IT" altLang="en-US" smtClean="0"/>
              <a:t>Terzo livello</a:t>
            </a:r>
          </a:p>
          <a:p>
            <a:pPr lvl="3"/>
            <a:r>
              <a:rPr lang="it-IT" altLang="en-US" smtClean="0"/>
              <a:t>Quarto livello</a:t>
            </a:r>
          </a:p>
          <a:p>
            <a:pPr lvl="4"/>
            <a:r>
              <a:rPr lang="it-IT" altLang="en-US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C201D5D-4468-44BA-9B45-BB427621AA8C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Tirando le fila…/1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2493963"/>
            <a:ext cx="8229600" cy="1871662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it-IT" altLang="en-US" sz="1600" dirty="0" smtClean="0"/>
              <a:t>Diminuzione della mortalità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it-IT" altLang="en-US" sz="1600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it-IT" altLang="en-US" sz="1600" dirty="0" smtClean="0"/>
              <a:t>Diminuzione successiva della natalità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it-IT" altLang="en-US" sz="1600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it-IT" altLang="en-US" sz="1600" dirty="0" smtClean="0"/>
              <a:t>Sviluppo economico e sociale come binario guida del cambiamento demografico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it-IT" altLang="en-US" sz="1600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it-IT" altLang="en-US" sz="1600" dirty="0" smtClean="0"/>
              <a:t>Rilevanza secondaria degli altri fattori demografici, </a:t>
            </a:r>
            <a:r>
              <a:rPr lang="it-IT" altLang="en-US" sz="1600" u="sng" dirty="0" smtClean="0"/>
              <a:t>pur con varie eccezioni</a:t>
            </a: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539750" y="1628775"/>
            <a:ext cx="5184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b="1">
                <a:solidFill>
                  <a:srgbClr val="0000FF"/>
                </a:solidFill>
              </a:rPr>
              <a:t>Fasi e momenti della transizione demografica</a:t>
            </a:r>
            <a:r>
              <a:rPr lang="it-IT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Tirando le fila…/2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3963"/>
            <a:ext cx="8229600" cy="1871662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it-IT" altLang="en-US" sz="1600" dirty="0" smtClean="0"/>
              <a:t>Passaggio da un regime ad alta pressione ad uno a bassa pressione demografica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it-IT" altLang="en-US" sz="1600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it-IT" altLang="en-US" sz="1600" dirty="0" smtClean="0"/>
              <a:t>Incremento repentino della popolazione nel periodo di durata della transizione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it-IT" altLang="en-US" sz="1600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it-IT" altLang="en-US" sz="1600" dirty="0" smtClean="0"/>
              <a:t>Ricollocamento allo stesso livello di natalità e mortalità, a fine transizione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it-IT" altLang="en-US" sz="1600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it-IT" altLang="en-US" sz="1600" dirty="0" smtClean="0"/>
              <a:t>Incremento flussi migratori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95288" y="1628775"/>
            <a:ext cx="532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altLang="en-US" b="1">
                <a:solidFill>
                  <a:srgbClr val="0000FF"/>
                </a:solidFill>
              </a:rPr>
              <a:t>Esito della transizione demografica</a:t>
            </a:r>
            <a:endParaRPr lang="it-IT" alt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situazione internazionale</a:t>
            </a:r>
          </a:p>
        </p:txBody>
      </p:sp>
      <p:pic>
        <p:nvPicPr>
          <p:cNvPr id="409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73238"/>
            <a:ext cx="8162925" cy="3670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Seconda transizione demografica/ 1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684213" y="1838325"/>
            <a:ext cx="7704137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/>
              <a:t>Si era ritenuto che il punto finale della 1° transizione demografica fosse una popolazione stabile, a crescita zero e più vecchia, con livelli di fecondità sopra la soglia di sostituzione e livelli di immigrazione non sostenuti.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/>
              <a:t>Inoltre, si era supposto che ovunque la forma familiare preferita tendesse verso quella nucleare.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1692275" y="4508500"/>
            <a:ext cx="5759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altLang="en-US" sz="2400" b="1">
                <a:solidFill>
                  <a:srgbClr val="0000FF"/>
                </a:solidFill>
              </a:rPr>
              <a:t>TUTTO SBAGLIATO!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alt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Seconda transizione demografica/ 2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755650" y="1916113"/>
            <a:ext cx="7704138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it-IT" altLang="en-US" dirty="0"/>
              <a:t>   Calo della fecondità ben al di sotto della soglia di sostituzione (2 figli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it-IT" altLang="en-US" dirty="0"/>
              <a:t>     per donna). Diffuso uso di pratiche contraccettive efficaci.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it-IT" altLang="en-US" dirty="0"/>
              <a:t>   Diffusione di forme di </a:t>
            </a:r>
            <a:r>
              <a:rPr lang="it-IT" altLang="en-US" dirty="0" err="1"/>
              <a:t>coresidenza</a:t>
            </a:r>
            <a:r>
              <a:rPr lang="it-IT" altLang="en-US" dirty="0"/>
              <a:t> non matrimoniali, notevole aumento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it-IT" altLang="en-US" dirty="0"/>
              <a:t>     delle famiglie unipersonali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it-IT" altLang="en-US" dirty="0"/>
              <a:t>   Disconnessione tra matrimonio e riproduzione. Incremento delle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it-IT" altLang="en-US" dirty="0"/>
              <a:t>      nascite </a:t>
            </a:r>
            <a:r>
              <a:rPr lang="it-IT" altLang="en-US" dirty="0" smtClean="0"/>
              <a:t>illegittime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it-IT" altLang="en-US" dirty="0" smtClean="0"/>
              <a:t>   Necessità di immigrazione, incapace di ridurre l’invecchiamento della</a:t>
            </a:r>
          </a:p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it-IT" altLang="en-US" dirty="0" smtClean="0"/>
              <a:t>      </a:t>
            </a:r>
            <a:r>
              <a:rPr lang="it-IT" altLang="en-US" dirty="0"/>
              <a:t>popolazione stessa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9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06438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Modello della prima e seconda transizione</a:t>
            </a:r>
          </a:p>
        </p:txBody>
      </p:sp>
      <p:pic>
        <p:nvPicPr>
          <p:cNvPr id="7171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038225"/>
            <a:ext cx="8594725" cy="511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2" name="CasellaDiTesto 1"/>
          <p:cNvSpPr txBox="1">
            <a:spLocks noChangeArrowheads="1"/>
          </p:cNvSpPr>
          <p:nvPr/>
        </p:nvSpPr>
        <p:spPr bwMode="auto">
          <a:xfrm>
            <a:off x="395288" y="6308725"/>
            <a:ext cx="422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en-US" sz="1200" i="1"/>
              <a:t>Fonte: D. Van de Kaa,</a:t>
            </a:r>
            <a:r>
              <a:rPr lang="en-US" altLang="en-US" sz="1200" i="1"/>
              <a:t> The Idea of a Second Demographic Transition in Industrialized Countries, </a:t>
            </a:r>
            <a:r>
              <a:rPr lang="nl-NL" altLang="en-US" sz="1200" i="1"/>
              <a:t>2002.</a:t>
            </a:r>
            <a:endParaRPr lang="en-US" altLang="en-US" sz="1200" i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125538"/>
            <a:ext cx="7391400" cy="459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49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en-US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Numero medio figli per donna, Italia 1960-2012</a:t>
            </a:r>
          </a:p>
        </p:txBody>
      </p:sp>
      <p:sp>
        <p:nvSpPr>
          <p:cNvPr id="8196" name="Line 14"/>
          <p:cNvSpPr>
            <a:spLocks noChangeShapeType="1"/>
          </p:cNvSpPr>
          <p:nvPr/>
        </p:nvSpPr>
        <p:spPr bwMode="auto">
          <a:xfrm>
            <a:off x="1476375" y="2636838"/>
            <a:ext cx="6335713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en-U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Percentuale di famiglie unipersonali ai censimenti</a:t>
            </a:r>
          </a:p>
        </p:txBody>
      </p:sp>
      <p:pic>
        <p:nvPicPr>
          <p:cNvPr id="921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279525"/>
            <a:ext cx="7853363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77875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Percentuale di figli nati fuori dal matrimonio - 2018</a:t>
            </a:r>
          </a:p>
        </p:txBody>
      </p:sp>
      <p:pic>
        <p:nvPicPr>
          <p:cNvPr id="1024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052513"/>
            <a:ext cx="5716588" cy="50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CasellaDiTesto 1"/>
          <p:cNvSpPr txBox="1">
            <a:spLocks noChangeArrowheads="1"/>
          </p:cNvSpPr>
          <p:nvPr/>
        </p:nvSpPr>
        <p:spPr bwMode="auto">
          <a:xfrm>
            <a:off x="395288" y="6308725"/>
            <a:ext cx="19446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en-US" sz="1200" i="1" dirty="0"/>
              <a:t>Fonte: </a:t>
            </a:r>
            <a:r>
              <a:rPr lang="it-IT" altLang="en-US" sz="1200" i="1" dirty="0" err="1" smtClean="0"/>
              <a:t>Eurostat</a:t>
            </a:r>
            <a:r>
              <a:rPr lang="it-IT" altLang="en-US" sz="1200" i="1" dirty="0" smtClean="0"/>
              <a:t>, 2019</a:t>
            </a:r>
            <a:endParaRPr lang="en-US" altLang="en-US" sz="12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279</Words>
  <Application>Microsoft Office PowerPoint</Application>
  <PresentationFormat>Presentazione su schermo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Struttura predefinita</vt:lpstr>
      <vt:lpstr>Tirando le fila…/1</vt:lpstr>
      <vt:lpstr>Tirando le fila…/2</vt:lpstr>
      <vt:lpstr>La situazione internazionale</vt:lpstr>
      <vt:lpstr>Seconda transizione demografica/ 1</vt:lpstr>
      <vt:lpstr>Seconda transizione demografica/ 2</vt:lpstr>
      <vt:lpstr>Modello della prima e seconda transizione</vt:lpstr>
      <vt:lpstr>Numero medio figli per donna, Italia 1960-2012</vt:lpstr>
      <vt:lpstr>Percentuale di famiglie unipersonali ai censimenti</vt:lpstr>
      <vt:lpstr>Percentuale di figli nati fuori dal matrimonio - 2018</vt:lpstr>
    </vt:vector>
  </TitlesOfParts>
  <Company>università parma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dipgae</dc:creator>
  <cp:lastModifiedBy>Matteo</cp:lastModifiedBy>
  <cp:revision>90</cp:revision>
  <dcterms:created xsi:type="dcterms:W3CDTF">2011-10-04T13:12:39Z</dcterms:created>
  <dcterms:modified xsi:type="dcterms:W3CDTF">2020-10-05T11:21:57Z</dcterms:modified>
</cp:coreProperties>
</file>