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56" r:id="rId5"/>
    <p:sldId id="301" r:id="rId6"/>
    <p:sldId id="263" r:id="rId7"/>
    <p:sldId id="265" r:id="rId8"/>
    <p:sldId id="266" r:id="rId9"/>
    <p:sldId id="264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90" r:id="rId20"/>
    <p:sldId id="291" r:id="rId21"/>
    <p:sldId id="285" r:id="rId22"/>
    <p:sldId id="269" r:id="rId23"/>
    <p:sldId id="271" r:id="rId24"/>
    <p:sldId id="289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60093"/>
    <a:srgbClr val="FFFF00"/>
    <a:srgbClr val="F0F6A8"/>
    <a:srgbClr val="FF0000"/>
    <a:srgbClr val="0066CC"/>
    <a:srgbClr val="00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E0A9-CB43-46FF-9652-DDE661B155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3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B1EE-FF1D-442E-B78B-F596279EE5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24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86B9C-F238-40E1-AA76-50CD45CB2C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64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1529-6C5B-4B76-9A30-D6F8EEE7E3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08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F83D-CFFA-4908-9001-A1B8924979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01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3BDE-DF8B-447E-AC81-DF33528D33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74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52C3-B603-48AF-9BFC-2CCE8EAB78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25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C273-17F1-4562-A551-A015AB974E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89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E97A-EAD3-4F92-A179-1B028E856D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86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C54CC-BBF3-4D89-8D22-47FDE8A5E8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85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56DC-BEF5-457C-BCBE-4579391F7F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07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5573-D534-46E5-A446-072D35CFFB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04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1B43-5F20-4254-AB90-5A309BFE0C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40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50000">
              <a:srgbClr val="FFFFF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65AB2D-A29A-474A-8E90-34E311FA66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7771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Perceptions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reality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Survey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by IPSOS Mori for the </a:t>
            </a:r>
            <a:r>
              <a:rPr lang="it-IT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Royal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Statistical Society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79388" y="1341438"/>
            <a:ext cx="87852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Nel 2014 si sono intervistate circa 12.000 persone di 14 diversi paesi europei in merito alla loro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percezione del livello di alcuni importanti indicatori socio-demografici nella loro nazione.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In particolare,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1600" i="1"/>
              <a:t>Teenage birth rate (%)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1600" i="1"/>
              <a:t>Muslims (%)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1600" i="1"/>
              <a:t>Christians (%)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1600" i="1"/>
              <a:t>Legal immigrants (%)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1600" i="1"/>
              <a:t>Ageing population (% of people 65+ yrs)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1600" i="1"/>
              <a:t>Proportion voting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1600" i="1"/>
              <a:t>Unemployment rate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1600" i="1"/>
              <a:t>Life expectancy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2625" y="620713"/>
            <a:ext cx="7777163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fonti in demografia /1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8207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/>
              <a:t>Fonti di stato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	Qualsiasi registrazione e analisi che fornisce una fotografia della 	popolazione in un preciso istante.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	E’ utile per informazione relative ad ammontare della popolazione e 	struttura per età e sesso.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/>
              <a:t>Fonti di flusso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	Registrazioni ed enumerazioni relativamente alle nascite, matrimoni e 	morti che avvengono in una popolazione.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	Sono generalmente presenti informazioni relative alla data dell’evento 	e alle generalità anagrafiche dell’individuo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2625" y="620713"/>
            <a:ext cx="7777163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fonti in demografia /2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82073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/>
              <a:t>Fonti religiose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	Fonti di flusso              Registri di battesimo, matrimonio e sepoltura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	Fonti di stato                Status Animarum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059113" y="2060575"/>
            <a:ext cx="576262" cy="215900"/>
          </a:xfrm>
          <a:prstGeom prst="notched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3059113" y="2060575"/>
            <a:ext cx="576262" cy="215900"/>
          </a:xfrm>
          <a:prstGeom prst="notched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2294" name="AutoShape 8"/>
          <p:cNvSpPr>
            <a:spLocks noChangeArrowheads="1"/>
          </p:cNvSpPr>
          <p:nvPr/>
        </p:nvSpPr>
        <p:spPr bwMode="auto">
          <a:xfrm>
            <a:off x="3059113" y="2060575"/>
            <a:ext cx="576262" cy="215900"/>
          </a:xfrm>
          <a:prstGeom prst="notched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3059113" y="2492375"/>
            <a:ext cx="576262" cy="215900"/>
          </a:xfrm>
          <a:prstGeom prst="notched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395288" y="3213100"/>
            <a:ext cx="82073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/>
              <a:t>Fonti civili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	Fonti di flusso              Registri dello Stato Civile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	Fonti di stato                Censimento e Anagrafe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2297" name="AutoShape 11"/>
          <p:cNvSpPr>
            <a:spLocks noChangeArrowheads="1"/>
          </p:cNvSpPr>
          <p:nvPr/>
        </p:nvSpPr>
        <p:spPr bwMode="auto">
          <a:xfrm>
            <a:off x="2987675" y="3717925"/>
            <a:ext cx="576263" cy="215900"/>
          </a:xfrm>
          <a:prstGeom prst="notched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2298" name="AutoShape 12"/>
          <p:cNvSpPr>
            <a:spLocks noChangeArrowheads="1"/>
          </p:cNvSpPr>
          <p:nvPr/>
        </p:nvSpPr>
        <p:spPr bwMode="auto">
          <a:xfrm>
            <a:off x="2987675" y="4149725"/>
            <a:ext cx="576263" cy="215900"/>
          </a:xfrm>
          <a:prstGeom prst="notched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270875" cy="199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27088" y="4508500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Atto di battesimo di Lusignani Rosa - 5 maggio 1825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Parrocchia di Iggio (Pellegrino Parmense)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755650" y="5876925"/>
            <a:ext cx="755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Atto di matrimonio di Lusignani Rosa e Terzoni Pietro – 25 febbraio 1851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Parrocchia di Iggio (Pellegrino Parmense)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7663"/>
            <a:ext cx="7018338" cy="509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5661025"/>
            <a:ext cx="755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Atto di morte di Lusignani Rosa – 10 gennaio 1887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Parrocchia di Iggio (Pellegrino Parmense)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836613"/>
            <a:ext cx="7050088" cy="408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4562475" cy="621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724525" y="2349500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Stato delle Anime Parrocchia di Fornazzano (Ravenna)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Anno 1866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Caratteristiche di un censimento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8900" y="1916113"/>
            <a:ext cx="3527425" cy="25495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it-IT" altLang="it-IT" dirty="0" smtClean="0">
                <a:solidFill>
                  <a:srgbClr val="0000FF"/>
                </a:solidFill>
              </a:rPr>
              <a:t>Universale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dirty="0" smtClean="0">
                <a:solidFill>
                  <a:srgbClr val="0000FF"/>
                </a:solidFill>
              </a:rPr>
              <a:t>Individuale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dirty="0" smtClean="0">
                <a:solidFill>
                  <a:srgbClr val="0000FF"/>
                </a:solidFill>
              </a:rPr>
              <a:t>Simultaneo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dirty="0" smtClean="0">
                <a:solidFill>
                  <a:srgbClr val="0000FF"/>
                </a:solidFill>
              </a:rPr>
              <a:t>Periodico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656512" cy="541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878387" cy="344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9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56230"/>
              </p:ext>
            </p:extLst>
          </p:nvPr>
        </p:nvGraphicFramePr>
        <p:xfrm>
          <a:off x="2916238" y="2636838"/>
          <a:ext cx="5613400" cy="396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Acrobat Document" r:id="rId4" imgW="8019888" imgH="5667375" progId="AcroExch.Document.DC">
                  <p:embed/>
                </p:oleObj>
              </mc:Choice>
              <mc:Fallback>
                <p:oleObj name="Acrobat Document" r:id="rId4" imgW="8019888" imgH="5667375" progId="AcroExch.Document.DC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636838"/>
                        <a:ext cx="5613400" cy="396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contenuto 2"/>
          <p:cNvSpPr txBox="1">
            <a:spLocks noGrp="1" noChangeArrowheads="1"/>
          </p:cNvSpPr>
          <p:nvPr>
            <p:ph idx="1"/>
          </p:nvPr>
        </p:nvSpPr>
        <p:spPr>
          <a:xfrm>
            <a:off x="468313" y="404813"/>
            <a:ext cx="4175125" cy="525462"/>
          </a:xfrm>
        </p:spPr>
        <p:txBody>
          <a:bodyPr rtlCol="0">
            <a:noAutofit/>
          </a:bodyPr>
          <a:lstStyle/>
          <a:p>
            <a:pPr marL="33338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it-IT" alt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Lo sviluppo demografico</a:t>
            </a:r>
            <a:endParaRPr alt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4" name="Segnaposto contenuto 2"/>
          <p:cNvSpPr txBox="1"/>
          <p:nvPr/>
        </p:nvSpPr>
        <p:spPr>
          <a:xfrm>
            <a:off x="539750" y="1341438"/>
            <a:ext cx="8135938" cy="3887787"/>
          </a:xfrm>
          <a:prstGeom prst="rect">
            <a:avLst/>
          </a:prstGeom>
          <a:noFill/>
          <a:ln cap="flat">
            <a:noFill/>
          </a:ln>
        </p:spPr>
        <p:txBody>
          <a:bodyPr>
            <a:normAutofit/>
          </a:bodyPr>
          <a:lstStyle/>
          <a:p>
            <a:pPr algn="just" fontAlgn="auto"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Lo sviluppo demografico avviene per cicli e fasi distinte.</a:t>
            </a:r>
          </a:p>
          <a:p>
            <a:pPr algn="just" fontAlgn="auto"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Può attraversare una fase di staticità e ristagno, un’altra di accelerazione ed aumento ed un’altra ancora di regressione e riduzione del numero di individui.</a:t>
            </a:r>
          </a:p>
          <a:p>
            <a:pPr algn="just" fontAlgn="auto"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pPr algn="just" fontAlgn="auto"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E’ sempre stato così, dalle prime fasi in cui l’uomo preistorico ha abitato il pianeta fino ai giorni nostri.</a:t>
            </a:r>
          </a:p>
          <a:p>
            <a:pPr algn="just" fontAlgn="auto"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pPr algn="just" fontAlgn="auto"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E’ dunque un processo fortemente irregolare</a:t>
            </a:r>
          </a:p>
          <a:p>
            <a:pPr algn="just" fontAlgn="auto"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pPr algn="just" fontAlgn="auto"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Quali sono le cause di questa alternanza di fasi? </a:t>
            </a:r>
          </a:p>
          <a:p>
            <a:pPr marL="320040" indent="-320040" algn="just" fontAlgn="auto">
              <a:spcBef>
                <a:spcPts val="700"/>
              </a:spcBef>
              <a:spcAft>
                <a:spcPts val="0"/>
              </a:spcAft>
              <a:buClr>
                <a:srgbClr val="ED7D31"/>
              </a:buClr>
              <a:buSzPct val="60000"/>
              <a:buFont typeface="Wingdings"/>
              <a:buChar char="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Italy</a:t>
            </a:r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9750" y="1125538"/>
            <a:ext cx="5399088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it-IT" i="1" dirty="0"/>
              <a:t>  </a:t>
            </a:r>
            <a:r>
              <a:rPr lang="it-IT" i="1" dirty="0" err="1"/>
              <a:t>Teenage</a:t>
            </a:r>
            <a:r>
              <a:rPr lang="it-IT" i="1" dirty="0"/>
              <a:t> </a:t>
            </a:r>
            <a:r>
              <a:rPr lang="it-IT" i="1" dirty="0" err="1"/>
              <a:t>birth</a:t>
            </a:r>
            <a:r>
              <a:rPr lang="it-IT" i="1" dirty="0"/>
              <a:t> rate (%)			17.0</a:t>
            </a:r>
          </a:p>
          <a:p>
            <a:pPr marL="342900" indent="-342900">
              <a:buFontTx/>
              <a:buAutoNum type="arabicPeriod"/>
              <a:defRPr/>
            </a:pPr>
            <a:endParaRPr lang="it-IT" i="1" dirty="0"/>
          </a:p>
          <a:p>
            <a:pPr marL="342900" indent="-342900">
              <a:buFontTx/>
              <a:buAutoNum type="arabicPeriod"/>
              <a:defRPr/>
            </a:pPr>
            <a:r>
              <a:rPr lang="it-IT" i="1" dirty="0"/>
              <a:t>  </a:t>
            </a:r>
            <a:r>
              <a:rPr lang="it-IT" i="1" dirty="0" err="1"/>
              <a:t>Muslims</a:t>
            </a:r>
            <a:r>
              <a:rPr lang="it-IT" i="1" dirty="0"/>
              <a:t> (%)				20.0</a:t>
            </a:r>
          </a:p>
          <a:p>
            <a:pPr>
              <a:defRPr/>
            </a:pPr>
            <a:r>
              <a:rPr lang="it-IT" i="1" dirty="0"/>
              <a:t>	</a:t>
            </a:r>
          </a:p>
          <a:p>
            <a:pPr marL="342900" indent="-342900">
              <a:buFontTx/>
              <a:buAutoNum type="arabicPeriod" startAt="3"/>
              <a:defRPr/>
            </a:pPr>
            <a:r>
              <a:rPr lang="it-IT" i="1" dirty="0"/>
              <a:t>  </a:t>
            </a:r>
            <a:r>
              <a:rPr lang="it-IT" i="1" dirty="0" err="1"/>
              <a:t>Christians</a:t>
            </a:r>
            <a:r>
              <a:rPr lang="it-IT" i="1" dirty="0"/>
              <a:t> (%)			69.0</a:t>
            </a:r>
          </a:p>
          <a:p>
            <a:pPr marL="342900" indent="-342900">
              <a:buFontTx/>
              <a:buAutoNum type="arabicPeriod" startAt="3"/>
              <a:defRPr/>
            </a:pPr>
            <a:endParaRPr lang="it-IT" i="1" dirty="0"/>
          </a:p>
          <a:p>
            <a:pPr marL="342900" indent="-342900">
              <a:buFontTx/>
              <a:buAutoNum type="arabicPeriod" startAt="3"/>
              <a:defRPr/>
            </a:pPr>
            <a:r>
              <a:rPr lang="it-IT" i="1" dirty="0"/>
              <a:t>  Legal </a:t>
            </a:r>
            <a:r>
              <a:rPr lang="it-IT" i="1" dirty="0" err="1"/>
              <a:t>immigrants</a:t>
            </a:r>
            <a:r>
              <a:rPr lang="it-IT" i="1" dirty="0"/>
              <a:t> (%)			30.0</a:t>
            </a:r>
          </a:p>
          <a:p>
            <a:pPr marL="342900" indent="-342900">
              <a:buFontTx/>
              <a:buAutoNum type="arabicPeriod" startAt="3"/>
              <a:defRPr/>
            </a:pPr>
            <a:endParaRPr lang="it-IT" i="1" dirty="0"/>
          </a:p>
          <a:p>
            <a:pPr marL="342900" indent="-342900">
              <a:buFontTx/>
              <a:buAutoNum type="arabicPeriod" startAt="3"/>
              <a:defRPr/>
            </a:pPr>
            <a:r>
              <a:rPr lang="it-IT" i="1" dirty="0"/>
              <a:t>  </a:t>
            </a:r>
            <a:r>
              <a:rPr lang="it-IT" i="1" dirty="0" err="1"/>
              <a:t>Ageing</a:t>
            </a:r>
            <a:r>
              <a:rPr lang="it-IT" i="1" dirty="0"/>
              <a:t> </a:t>
            </a:r>
            <a:r>
              <a:rPr lang="it-IT" i="1" dirty="0" err="1"/>
              <a:t>population</a:t>
            </a:r>
            <a:r>
              <a:rPr lang="it-IT" i="1" dirty="0"/>
              <a:t> (% of </a:t>
            </a:r>
            <a:r>
              <a:rPr lang="it-IT" i="1" dirty="0" err="1"/>
              <a:t>people</a:t>
            </a:r>
            <a:r>
              <a:rPr lang="it-IT" i="1" dirty="0"/>
              <a:t> 65+ </a:t>
            </a:r>
            <a:r>
              <a:rPr lang="it-IT" i="1" dirty="0" err="1"/>
              <a:t>yrs</a:t>
            </a:r>
            <a:r>
              <a:rPr lang="it-IT" i="1" dirty="0"/>
              <a:t>)	48.0</a:t>
            </a:r>
          </a:p>
          <a:p>
            <a:pPr marL="342900" indent="-342900">
              <a:buFontTx/>
              <a:buAutoNum type="arabicPeriod" startAt="3"/>
              <a:defRPr/>
            </a:pPr>
            <a:endParaRPr lang="it-IT" i="1" dirty="0"/>
          </a:p>
          <a:p>
            <a:pPr marL="342900" indent="-342900">
              <a:buFontTx/>
              <a:buAutoNum type="arabicPeriod" startAt="3"/>
              <a:defRPr/>
            </a:pPr>
            <a:r>
              <a:rPr lang="it-IT" i="1" dirty="0"/>
              <a:t>  </a:t>
            </a:r>
            <a:r>
              <a:rPr lang="it-IT" i="1" dirty="0" err="1"/>
              <a:t>Proportion</a:t>
            </a:r>
            <a:r>
              <a:rPr lang="it-IT" i="1" dirty="0"/>
              <a:t> </a:t>
            </a:r>
            <a:r>
              <a:rPr lang="it-IT" i="1" dirty="0" err="1"/>
              <a:t>voting</a:t>
            </a:r>
            <a:r>
              <a:rPr lang="it-IT" i="1" dirty="0"/>
              <a:t>			54.0</a:t>
            </a:r>
          </a:p>
          <a:p>
            <a:pPr marL="342900" indent="-342900">
              <a:buFontTx/>
              <a:buAutoNum type="arabicPeriod" startAt="3"/>
              <a:defRPr/>
            </a:pPr>
            <a:endParaRPr lang="it-IT" i="1" dirty="0"/>
          </a:p>
          <a:p>
            <a:pPr marL="342900" indent="-342900">
              <a:buFontTx/>
              <a:buAutoNum type="arabicPeriod" startAt="3"/>
              <a:defRPr/>
            </a:pPr>
            <a:r>
              <a:rPr lang="it-IT" i="1" dirty="0"/>
              <a:t>  </a:t>
            </a:r>
            <a:r>
              <a:rPr lang="it-IT" i="1" dirty="0" err="1"/>
              <a:t>Unemployment</a:t>
            </a:r>
            <a:r>
              <a:rPr lang="it-IT" i="1" dirty="0"/>
              <a:t> rate			49.0</a:t>
            </a:r>
          </a:p>
          <a:p>
            <a:pPr marL="342900" indent="-342900">
              <a:buFontTx/>
              <a:buAutoNum type="arabicPeriod" startAt="3"/>
              <a:defRPr/>
            </a:pPr>
            <a:endParaRPr lang="it-IT" i="1" dirty="0"/>
          </a:p>
          <a:p>
            <a:pPr marL="342900" indent="-342900">
              <a:buFontTx/>
              <a:buAutoNum type="arabicPeriod" startAt="3"/>
              <a:defRPr/>
            </a:pPr>
            <a:r>
              <a:rPr lang="it-IT" i="1" dirty="0"/>
              <a:t>  Life </a:t>
            </a:r>
            <a:r>
              <a:rPr lang="it-IT" i="1" dirty="0" err="1"/>
              <a:t>expectancy</a:t>
            </a:r>
            <a:r>
              <a:rPr lang="it-IT" i="1" dirty="0"/>
              <a:t>			78.0</a:t>
            </a:r>
            <a:endParaRPr lang="it-IT" sz="1600" i="1" dirty="0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6516688" y="1125538"/>
            <a:ext cx="12954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0.5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4.0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83.0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7.0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21.0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75.0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12.0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82.0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684213" y="1268413"/>
            <a:ext cx="7739062" cy="4752975"/>
          </a:xfrm>
        </p:spPr>
        <p:txBody>
          <a:bodyPr rtlCol="0">
            <a:normAutofit fontScale="70000" lnSpcReduction="20000"/>
          </a:bodyPr>
          <a:lstStyle/>
          <a:p>
            <a:pPr marL="205740" indent="0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it-IT" dirty="0" smtClean="0"/>
              <a:t>Lo sviluppo demografico procede sempre costretto tra due forze spesso opposte, ovvero</a:t>
            </a:r>
          </a:p>
          <a:p>
            <a:pPr marL="20574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it-IT" dirty="0" smtClean="0"/>
          </a:p>
          <a:p>
            <a:pPr marL="20574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Costrizione e necessità</a:t>
            </a:r>
          </a:p>
          <a:p>
            <a:pPr lvl="1" indent="-137160" eaLnBrk="1" fontAlgn="auto" hangingPunct="1">
              <a:spcAft>
                <a:spcPts val="0"/>
              </a:spcAft>
              <a:buFont typeface="Corbel" pitchFamily="34"/>
              <a:buChar char="•"/>
              <a:defRPr/>
            </a:pPr>
            <a:r>
              <a:rPr lang="it-IT" dirty="0" smtClean="0"/>
              <a:t>Condizioni climatiche</a:t>
            </a:r>
          </a:p>
          <a:p>
            <a:pPr lvl="1" indent="-137160" eaLnBrk="1" fontAlgn="auto" hangingPunct="1">
              <a:spcAft>
                <a:spcPts val="0"/>
              </a:spcAft>
              <a:buFont typeface="Corbel" pitchFamily="34"/>
              <a:buChar char="•"/>
              <a:defRPr/>
            </a:pPr>
            <a:r>
              <a:rPr lang="it-IT" dirty="0" smtClean="0"/>
              <a:t>Epidemie</a:t>
            </a:r>
          </a:p>
          <a:p>
            <a:pPr lvl="1" indent="-137160" eaLnBrk="1" fontAlgn="auto" hangingPunct="1">
              <a:spcAft>
                <a:spcPts val="0"/>
              </a:spcAft>
              <a:buFont typeface="Corbel" pitchFamily="34"/>
              <a:buChar char="•"/>
              <a:defRPr/>
            </a:pPr>
            <a:r>
              <a:rPr lang="it-IT" dirty="0" smtClean="0"/>
              <a:t>Disponibilità di terra, energia</a:t>
            </a:r>
            <a:r>
              <a:rPr lang="it-IT" dirty="0"/>
              <a:t>, </a:t>
            </a:r>
            <a:r>
              <a:rPr lang="it-IT" dirty="0" smtClean="0"/>
              <a:t>risorse </a:t>
            </a:r>
          </a:p>
          <a:p>
            <a:pPr marL="60579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it-IT" dirty="0"/>
          </a:p>
          <a:p>
            <a:pPr marL="20574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Volontà individuale </a:t>
            </a:r>
          </a:p>
          <a:p>
            <a:pPr marL="106299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Adattamento</a:t>
            </a:r>
          </a:p>
          <a:p>
            <a:pPr marL="106299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Modello nuziale</a:t>
            </a:r>
          </a:p>
          <a:p>
            <a:pPr marL="106299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Modello di fecondità</a:t>
            </a:r>
          </a:p>
          <a:p>
            <a:pPr marL="106299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Migrazioni</a:t>
            </a:r>
          </a:p>
        </p:txBody>
      </p:sp>
      <p:sp>
        <p:nvSpPr>
          <p:cNvPr id="6148" name="Titolo 1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886700" cy="56038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binari dello sviluppo demografico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Misure d’incremento</a:t>
            </a: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539750" y="3357563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i="1" dirty="0"/>
              <a:t>Tasso d’incremento geometrico</a:t>
            </a:r>
            <a:r>
              <a:rPr lang="it-IT" altLang="it-IT" sz="1800" dirty="0"/>
              <a:t>	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539750" y="1484313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i="1" dirty="0"/>
              <a:t>Tasso d’incremento </a:t>
            </a:r>
            <a:r>
              <a:rPr lang="it-IT" altLang="it-IT" sz="1800" b="1" i="1" dirty="0" err="1"/>
              <a:t>artimetico</a:t>
            </a:r>
            <a:r>
              <a:rPr lang="it-IT" altLang="it-IT" sz="1800" dirty="0"/>
              <a:t>	</a:t>
            </a:r>
          </a:p>
        </p:txBody>
      </p:sp>
      <p:sp>
        <p:nvSpPr>
          <p:cNvPr id="3" name="CasellaDiTest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2132856"/>
            <a:ext cx="3077830" cy="5232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CasellaDiTesto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5968" y="3933056"/>
            <a:ext cx="2665025" cy="5232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4869160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P</a:t>
            </a:r>
            <a:r>
              <a:rPr lang="it-IT" b="1" baseline="-25000" dirty="0" err="1" smtClean="0"/>
              <a:t>t</a:t>
            </a:r>
            <a:r>
              <a:rPr lang="it-IT" dirty="0" smtClean="0"/>
              <a:t> = Popolazione a fine periodo</a:t>
            </a:r>
          </a:p>
          <a:p>
            <a:r>
              <a:rPr lang="it-IT" b="1" dirty="0" smtClean="0"/>
              <a:t>P</a:t>
            </a:r>
            <a:r>
              <a:rPr lang="it-IT" b="1" baseline="-25000" dirty="0" smtClean="0"/>
              <a:t>0</a:t>
            </a:r>
            <a:r>
              <a:rPr lang="it-IT" dirty="0" smtClean="0"/>
              <a:t> = Popolazione a inizio periodo</a:t>
            </a:r>
          </a:p>
          <a:p>
            <a:r>
              <a:rPr lang="it-IT" b="1" dirty="0" smtClean="0"/>
              <a:t>t</a:t>
            </a:r>
            <a:r>
              <a:rPr lang="it-IT" dirty="0" smtClean="0"/>
              <a:t> = Intervallo temporale (es. n° anni)</a:t>
            </a:r>
          </a:p>
          <a:p>
            <a:r>
              <a:rPr lang="it-IT" b="1" dirty="0" smtClean="0"/>
              <a:t>r</a:t>
            </a:r>
            <a:r>
              <a:rPr lang="it-IT" dirty="0" smtClean="0"/>
              <a:t> = tasso d’incremento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3" grpId="0" animBg="1"/>
      <p:bldP spid="11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Alcuni dati sull’incremento</a:t>
            </a:r>
          </a:p>
        </p:txBody>
      </p:sp>
      <p:pic>
        <p:nvPicPr>
          <p:cNvPr id="2355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981075"/>
            <a:ext cx="3998912" cy="541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CasellaDiTesto 1"/>
          <p:cNvSpPr txBox="1">
            <a:spLocks noChangeArrowheads="1"/>
          </p:cNvSpPr>
          <p:nvPr/>
        </p:nvSpPr>
        <p:spPr bwMode="auto">
          <a:xfrm>
            <a:off x="107950" y="6021388"/>
            <a:ext cx="316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i="1"/>
              <a:t>Fonte: J. Vallin, La Popolazione Mondiale,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i="1"/>
              <a:t>Il Mulino, 1999</a:t>
            </a:r>
            <a:endParaRPr lang="en-US" altLang="en-US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Transizione demografica/ 1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068388"/>
            <a:ext cx="848677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sellaDiTesto 1"/>
          <p:cNvSpPr txBox="1">
            <a:spLocks noChangeArrowheads="1"/>
          </p:cNvSpPr>
          <p:nvPr/>
        </p:nvSpPr>
        <p:spPr bwMode="auto">
          <a:xfrm>
            <a:off x="328613" y="6308725"/>
            <a:ext cx="5683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i="1"/>
              <a:t>Fonte: M. Livi Bacci, Storia Minima della Popolazione del Mondo, Il Mulino, 2016</a:t>
            </a:r>
            <a:endParaRPr lang="en-US" altLang="en-US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706438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Transizione Demografica/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663"/>
            <a:ext cx="82296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400" b="1" i="1" smtClean="0">
                <a:solidFill>
                  <a:srgbClr val="0000FF"/>
                </a:solidFill>
              </a:rPr>
              <a:t>Sistema ad “alta pressione demografica”</a:t>
            </a:r>
          </a:p>
          <a:p>
            <a:pPr eaLnBrk="1" hangingPunct="1">
              <a:buFontTx/>
              <a:buNone/>
            </a:pPr>
            <a:endParaRPr lang="it-IT" altLang="it-IT" sz="2400" b="1" i="1" smtClean="0">
              <a:solidFill>
                <a:srgbClr val="0000FF"/>
              </a:solidFill>
            </a:endParaRPr>
          </a:p>
          <a:p>
            <a:pPr eaLnBrk="1" hangingPunct="1"/>
            <a:r>
              <a:rPr lang="it-IT" altLang="it-IT" sz="2000" smtClean="0"/>
              <a:t>E’ caratterizzato da </a:t>
            </a:r>
            <a:r>
              <a:rPr lang="it-IT" altLang="it-IT" sz="2000" u="sng" smtClean="0"/>
              <a:t>alti tassi di natalità e mortalità</a:t>
            </a:r>
            <a:r>
              <a:rPr lang="it-IT" altLang="it-IT" sz="2000" smtClean="0"/>
              <a:t>, che consentono solo ridotti incrementi della popolazione.</a:t>
            </a:r>
          </a:p>
          <a:p>
            <a:pPr eaLnBrk="1" hangingPunct="1"/>
            <a:r>
              <a:rPr lang="it-IT" altLang="it-IT" sz="2000" smtClean="0"/>
              <a:t>E’ determinato dall’</a:t>
            </a:r>
            <a:r>
              <a:rPr lang="it-IT" altLang="it-IT" sz="2000" u="sng" smtClean="0"/>
              <a:t>assenza di un qualsiasi controllo delle nascite</a:t>
            </a:r>
            <a:r>
              <a:rPr lang="it-IT" altLang="it-IT" sz="2000" smtClean="0"/>
              <a:t> e dall’effetto regolatore svolto dalle </a:t>
            </a:r>
            <a:r>
              <a:rPr lang="it-IT" altLang="it-IT" sz="2000" u="sng" smtClean="0"/>
              <a:t>ricorrenti crisi epidemiche e di sussistenza</a:t>
            </a:r>
            <a:r>
              <a:rPr lang="it-IT" altLang="it-IT" sz="2000" smtClean="0"/>
              <a:t>.</a:t>
            </a:r>
          </a:p>
          <a:p>
            <a:pPr eaLnBrk="1" hangingPunct="1"/>
            <a:r>
              <a:rPr lang="it-IT" altLang="it-IT" sz="2000" smtClean="0"/>
              <a:t>Sistema tipico delle popolazioni di “ancien régime”.</a:t>
            </a:r>
          </a:p>
          <a:p>
            <a:pPr eaLnBrk="1" hangingPunct="1"/>
            <a:r>
              <a:rPr lang="it-IT" altLang="it-IT" sz="2000" smtClean="0"/>
              <a:t>Sistema a bassa resa, non vantaggioso, non demograficamente economico.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706438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Transizione Demografica/ 3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68313" y="1701800"/>
            <a:ext cx="82296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400" b="1" i="1">
                <a:solidFill>
                  <a:srgbClr val="0000FF"/>
                </a:solidFill>
              </a:rPr>
              <a:t>Sistema a “bassa pressione demografica”</a:t>
            </a:r>
          </a:p>
          <a:p>
            <a:pPr eaLnBrk="1" hangingPunct="1"/>
            <a:r>
              <a:rPr lang="it-IT" altLang="it-IT" sz="2000"/>
              <a:t>E’ caratterizzato da </a:t>
            </a:r>
            <a:r>
              <a:rPr lang="it-IT" altLang="it-IT" sz="2000" u="sng"/>
              <a:t>bassi tassi di natalità e mortalità</a:t>
            </a:r>
            <a:r>
              <a:rPr lang="it-IT" altLang="it-IT" sz="2000"/>
              <a:t>, che consentono, però, gli stessi incrementi dei sistemi ad alta pressione.</a:t>
            </a:r>
          </a:p>
          <a:p>
            <a:pPr eaLnBrk="1" hangingPunct="1"/>
            <a:r>
              <a:rPr lang="it-IT" altLang="it-IT" sz="2000"/>
              <a:t>E’ determinato dalla </a:t>
            </a:r>
            <a:r>
              <a:rPr lang="it-IT" altLang="it-IT" sz="2000" u="sng"/>
              <a:t>presenza del controllo volontario delle nascite</a:t>
            </a:r>
            <a:r>
              <a:rPr lang="it-IT" altLang="it-IT" sz="2000"/>
              <a:t> e dalla </a:t>
            </a:r>
            <a:r>
              <a:rPr lang="it-IT" altLang="it-IT" sz="2000" u="sng"/>
              <a:t>scomparsa delle crisi di mortalità</a:t>
            </a:r>
            <a:r>
              <a:rPr lang="it-IT" altLang="it-IT" sz="2000"/>
              <a:t> legate a malattie infettive o carenza alimentare.</a:t>
            </a:r>
          </a:p>
          <a:p>
            <a:pPr eaLnBrk="1" hangingPunct="1"/>
            <a:r>
              <a:rPr lang="it-IT" altLang="it-IT" sz="2000"/>
              <a:t>Sistema tipico delle popolazioni contemporanee occidentali.</a:t>
            </a:r>
          </a:p>
          <a:p>
            <a:pPr eaLnBrk="1" hangingPunct="1"/>
            <a:r>
              <a:rPr lang="it-IT" altLang="it-IT" sz="2000"/>
              <a:t>Sistema ad alta resa, vantaggioso ed economico da un punto di vista demografico.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Fattori della transizione demografica/ 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3963"/>
            <a:ext cx="8229600" cy="2374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 smtClean="0"/>
              <a:t>Aumento della produttività agricola: attenuazione delle crisi di sussistenza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1800" smtClean="0"/>
              <a:t>Miglioramento dell’alimentazione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1800" smtClean="0"/>
              <a:t>Mutamento del quadro epidemiologico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1800" smtClean="0"/>
              <a:t>Conquiste della medicina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9750" y="1628775"/>
            <a:ext cx="518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</a:rPr>
              <a:t>Cause della diminuzione della mortalità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Fattori della transizione demografica/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3963"/>
            <a:ext cx="8229600" cy="2374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 smtClean="0"/>
              <a:t>Maggior numero di figli sopravviventi: necessità di limitare le nascite a causa delle risorse limitate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1800" smtClean="0"/>
              <a:t>Mutamenti sociali e comportamentali: minore influenza dei precetti religiosi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1800" smtClean="0"/>
              <a:t>Urbanizzazione ed aumento del costo dei figli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9750" y="1628775"/>
            <a:ext cx="518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</a:rPr>
              <a:t>Cause della diminuzione della fecondità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147763"/>
            <a:ext cx="5830887" cy="40814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2420938"/>
            <a:ext cx="8785225" cy="1200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“un insieme di individui stabilmente costituito, legato 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vincoli di riproduzione e identificato da caratteristiche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territoriali, politiche, giuridiche, etniche, religiose o culturali”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2625" y="620713"/>
            <a:ext cx="7777163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Caratteristiche generali di una popolazione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38238"/>
            <a:ext cx="7164387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650" y="333375"/>
            <a:ext cx="7345363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popolazione italiana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5650" y="333375"/>
            <a:ext cx="7345363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processo demografico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74882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In ogni istante la popolazione è costituita da un insieme di individui ed è sottoposta a processi 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FF"/>
                </a:solidFill>
              </a:rPr>
              <a:t>		Rinnovo		Estinzione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		Nascite			Morti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		Immigrazioni		Emigrazioni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 rot="5400000">
            <a:off x="4140200" y="3357563"/>
            <a:ext cx="936625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042988" y="4292600"/>
            <a:ext cx="7129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>
                <a:solidFill>
                  <a:srgbClr val="FF0000"/>
                </a:solidFill>
                <a:latin typeface="Comic Sans MS" pitchFamily="66" charset="0"/>
              </a:rPr>
              <a:t>Equazione generale della popolazione</a:t>
            </a:r>
          </a:p>
        </p:txBody>
      </p:sp>
      <p:graphicFrame>
        <p:nvGraphicFramePr>
          <p:cNvPr id="7174" name="Object 9"/>
          <p:cNvGraphicFramePr>
            <a:graphicFrameLocks noGrp="1" noChangeAspect="1"/>
          </p:cNvGraphicFramePr>
          <p:nvPr>
            <p:ph/>
          </p:nvPr>
        </p:nvGraphicFramePr>
        <p:xfrm>
          <a:off x="1547813" y="4868863"/>
          <a:ext cx="60960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" imgW="2387600" imgH="254000" progId="Equation.3">
                  <p:embed/>
                </p:oleObj>
              </mc:Choice>
              <mc:Fallback>
                <p:oleObj name="Equation" r:id="rId3" imgW="23876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868863"/>
                        <a:ext cx="60960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esempio per l’Italia del 2001</a:t>
            </a:r>
          </a:p>
        </p:txBody>
      </p:sp>
      <p:graphicFrame>
        <p:nvGraphicFramePr>
          <p:cNvPr id="17452" name="Group 44"/>
          <p:cNvGraphicFramePr>
            <a:graphicFrameLocks noGrp="1"/>
          </p:cNvGraphicFramePr>
          <p:nvPr>
            <p:ph idx="1"/>
          </p:nvPr>
        </p:nvGraphicFramePr>
        <p:xfrm>
          <a:off x="322263" y="1600200"/>
          <a:ext cx="8497884" cy="1711325"/>
        </p:xfrm>
        <a:graphic>
          <a:graphicData uri="http://schemas.openxmlformats.org/drawingml/2006/table">
            <a:tbl>
              <a:tblPr/>
              <a:tblGrid>
                <a:gridCol w="1214436"/>
                <a:gridCol w="1212850"/>
                <a:gridCol w="1214438"/>
                <a:gridCol w="1214436"/>
                <a:gridCol w="1214438"/>
                <a:gridCol w="1212850"/>
                <a:gridCol w="1214436"/>
              </a:tblGrid>
              <a:tr h="861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it-IT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1.1.2001</a:t>
                      </a:r>
                    </a:p>
                  </a:txBody>
                  <a:tcPr marL="90000" marR="90000" marT="46811" marB="4681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 vivi 2001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Saldo naturale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Iscritti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Cancellati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Saldo migratorio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6A8"/>
                    </a:solidFill>
                  </a:tcPr>
                </a:tc>
              </a:tr>
              <a:tr h="849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57.844.017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544.500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544.094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1.582.707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1.417.184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165.523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221" name="Text Box 45"/>
          <p:cNvSpPr txBox="1">
            <a:spLocks noChangeArrowheads="1"/>
          </p:cNvSpPr>
          <p:nvPr/>
        </p:nvSpPr>
        <p:spPr bwMode="auto">
          <a:xfrm>
            <a:off x="898525" y="3716338"/>
            <a:ext cx="7273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P</a:t>
            </a:r>
            <a:r>
              <a:rPr lang="it-IT" altLang="it-IT" sz="2400" baseline="-25000"/>
              <a:t>31.12.2001</a:t>
            </a:r>
            <a:r>
              <a:rPr lang="it-IT" altLang="it-IT" sz="2400"/>
              <a:t> = P</a:t>
            </a:r>
            <a:r>
              <a:rPr lang="it-IT" altLang="it-IT" sz="2400" baseline="-25000"/>
              <a:t>1.1.2001</a:t>
            </a:r>
            <a:r>
              <a:rPr lang="it-IT" altLang="it-IT" sz="2400"/>
              <a:t> + SN</a:t>
            </a:r>
            <a:r>
              <a:rPr lang="it-IT" altLang="it-IT" sz="2400" baseline="-25000"/>
              <a:t>2001</a:t>
            </a:r>
            <a:r>
              <a:rPr lang="it-IT" altLang="it-IT" sz="2400"/>
              <a:t> + SM</a:t>
            </a:r>
            <a:r>
              <a:rPr lang="it-IT" altLang="it-IT" sz="2400" baseline="-25000"/>
              <a:t>2001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57.844.500 + 456 + 165.523 = </a:t>
            </a:r>
            <a:r>
              <a:rPr lang="it-IT" altLang="it-IT" sz="2400">
                <a:solidFill>
                  <a:srgbClr val="FF0000"/>
                </a:solidFill>
              </a:rPr>
              <a:t>58.009.996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17512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Saldo naturale e migratorio, Italia 2017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88" y="765175"/>
            <a:ext cx="5821362" cy="588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asellaDiTesto 1"/>
          <p:cNvSpPr txBox="1">
            <a:spLocks noChangeArrowheads="1"/>
          </p:cNvSpPr>
          <p:nvPr/>
        </p:nvSpPr>
        <p:spPr bwMode="auto">
          <a:xfrm>
            <a:off x="250825" y="6392863"/>
            <a:ext cx="158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i="1"/>
              <a:t>Fonte: ISTAT, 2018</a:t>
            </a:r>
            <a:endParaRPr lang="en-US" altLang="en-US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5650" y="333375"/>
            <a:ext cx="7345363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Stato e dinamica</a:t>
            </a:r>
          </a:p>
        </p:txBody>
      </p:sp>
      <p:graphicFrame>
        <p:nvGraphicFramePr>
          <p:cNvPr id="10243" name="Object 6"/>
          <p:cNvGraphicFramePr>
            <a:graphicFrameLocks noGrp="1" noChangeAspect="1"/>
          </p:cNvGraphicFramePr>
          <p:nvPr>
            <p:ph/>
          </p:nvPr>
        </p:nvGraphicFramePr>
        <p:xfrm>
          <a:off x="1258888" y="1196975"/>
          <a:ext cx="60960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3" imgW="2387600" imgH="254000" progId="Equation.3">
                  <p:embed/>
                </p:oleObj>
              </mc:Choice>
              <mc:Fallback>
                <p:oleObj name="Equation" r:id="rId3" imgW="23876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196975"/>
                        <a:ext cx="60960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1258888" y="27082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auto">
          <a:xfrm>
            <a:off x="1089131" y="2239963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Stato</a:t>
            </a:r>
          </a:p>
        </p:txBody>
      </p:sp>
      <p:sp>
        <p:nvSpPr>
          <p:cNvPr id="10248" name="Text Box 26"/>
          <p:cNvSpPr txBox="1">
            <a:spLocks noChangeArrowheads="1"/>
          </p:cNvSpPr>
          <p:nvPr/>
        </p:nvSpPr>
        <p:spPr bwMode="auto">
          <a:xfrm>
            <a:off x="4355976" y="2607484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smtClean="0">
                <a:solidFill>
                  <a:srgbClr val="FF0000"/>
                </a:solidFill>
              </a:rPr>
              <a:t>Dinamica</a:t>
            </a: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1331913" y="3500438"/>
            <a:ext cx="69119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Lo </a:t>
            </a:r>
            <a:r>
              <a:rPr lang="it-IT" altLang="it-IT" sz="1800">
                <a:solidFill>
                  <a:srgbClr val="FF0000"/>
                </a:solidFill>
              </a:rPr>
              <a:t>stato</a:t>
            </a:r>
            <a:r>
              <a:rPr lang="it-IT" altLang="it-IT" sz="1800"/>
              <a:t> di popolazione può essere studiato considerando il suo ammontare e la sua struttura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La </a:t>
            </a:r>
            <a:r>
              <a:rPr lang="it-IT" altLang="it-IT" sz="1800">
                <a:solidFill>
                  <a:srgbClr val="FF0000"/>
                </a:solidFill>
              </a:rPr>
              <a:t>dinamica</a:t>
            </a:r>
            <a:r>
              <a:rPr lang="it-IT" altLang="it-IT" sz="1800"/>
              <a:t> può essere studiata complessivamente o nel dettaglio delle sue componenti, nascita, morte e migrazione</a:t>
            </a:r>
          </a:p>
        </p:txBody>
      </p:sp>
      <p:sp>
        <p:nvSpPr>
          <p:cNvPr id="3" name="Parentesi graffa chiusa 2"/>
          <p:cNvSpPr/>
          <p:nvPr/>
        </p:nvSpPr>
        <p:spPr>
          <a:xfrm rot="5400000">
            <a:off x="4790616" y="258056"/>
            <a:ext cx="753232" cy="378275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Parentesi graffa chiusa 12"/>
          <p:cNvSpPr/>
          <p:nvPr/>
        </p:nvSpPr>
        <p:spPr>
          <a:xfrm rot="5400000">
            <a:off x="1799909" y="1322308"/>
            <a:ext cx="376616" cy="145865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752</Words>
  <Application>Microsoft Office PowerPoint</Application>
  <PresentationFormat>Presentazione su schermo (4:3)</PresentationFormat>
  <Paragraphs>179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Struttura predefinita</vt:lpstr>
      <vt:lpstr>Equation</vt:lpstr>
      <vt:lpstr>Acrobat Document</vt:lpstr>
      <vt:lpstr>Presentazione standard di PowerPoint</vt:lpstr>
      <vt:lpstr>Italy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esempio per l’Italia del 2001</vt:lpstr>
      <vt:lpstr>Saldo naturale e migratorio, Italia 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Caratteristiche di un censimento</vt:lpstr>
      <vt:lpstr>Presentazione standard di PowerPoint</vt:lpstr>
      <vt:lpstr>Presentazione standard di PowerPoint</vt:lpstr>
      <vt:lpstr>Presentazione standard di PowerPoint</vt:lpstr>
      <vt:lpstr>I binari dello sviluppo demografico</vt:lpstr>
      <vt:lpstr>Misure d’incremento</vt:lpstr>
      <vt:lpstr>Alcuni dati sull’incremento</vt:lpstr>
      <vt:lpstr>Transizione demografica/ 1</vt:lpstr>
      <vt:lpstr>Transizione Demografica/ 2</vt:lpstr>
      <vt:lpstr>Transizione Demografica/ 3</vt:lpstr>
      <vt:lpstr>Fattori della transizione demografica/ 1</vt:lpstr>
      <vt:lpstr>Fattori della transizione demografica/ 2</vt:lpstr>
    </vt:vector>
  </TitlesOfParts>
  <Company>università parma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dipgae</dc:creator>
  <cp:lastModifiedBy>Matteo</cp:lastModifiedBy>
  <cp:revision>110</cp:revision>
  <dcterms:created xsi:type="dcterms:W3CDTF">2011-10-04T13:12:39Z</dcterms:created>
  <dcterms:modified xsi:type="dcterms:W3CDTF">2021-09-15T14:00:29Z</dcterms:modified>
</cp:coreProperties>
</file>