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306" r:id="rId3"/>
    <p:sldId id="307" r:id="rId4"/>
    <p:sldId id="308" r:id="rId5"/>
    <p:sldId id="309" r:id="rId6"/>
    <p:sldId id="322" r:id="rId7"/>
    <p:sldId id="310" r:id="rId8"/>
    <p:sldId id="312" r:id="rId9"/>
    <p:sldId id="311" r:id="rId10"/>
    <p:sldId id="313" r:id="rId11"/>
    <p:sldId id="314" r:id="rId12"/>
    <p:sldId id="315" r:id="rId13"/>
    <p:sldId id="316" r:id="rId14"/>
    <p:sldId id="319" r:id="rId15"/>
    <p:sldId id="324" r:id="rId16"/>
    <p:sldId id="321" r:id="rId17"/>
    <p:sldId id="326" r:id="rId1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6600"/>
    <a:srgbClr val="6699FF"/>
    <a:srgbClr val="0066FF"/>
    <a:srgbClr val="33CC33"/>
    <a:srgbClr val="FF9933"/>
    <a:srgbClr val="3333CC"/>
    <a:srgbClr val="6E6ED0"/>
    <a:srgbClr val="C0C0C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4" autoAdjust="0"/>
  </p:normalViewPr>
  <p:slideViewPr>
    <p:cSldViewPr>
      <p:cViewPr>
        <p:scale>
          <a:sx n="110" d="100"/>
          <a:sy n="110" d="100"/>
        </p:scale>
        <p:origin x="-984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70D67-0D07-4159-8E5B-CA7040301BB6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9757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6F68F-BCEB-469A-8EA9-BFBD3DF966DB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4598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71FA2-11E7-4478-9CF1-6903D1DB86EE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36302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B490D-DCDC-4DC8-AF49-522A89348E9B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42695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8C617-7A38-44A2-92EA-587FF7E12288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051700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AD747-2A64-49A0-809E-9A22DEBF9564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55734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A3095-5924-48CD-AE36-997FF2BE57C8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1771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4FD9D-95ED-44E3-918D-EEA2C235302B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60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69BEE-F94A-45EE-8D2A-4A420110C056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0987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37378-AF00-4A54-BB57-02284DC021D6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9077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257E7-FA30-4C67-9690-E88B3F9BE03C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8459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86289-970C-43F7-8326-F0FBF3E4E9E4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5181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F7FB9-0EA4-4782-A49C-DDE0076E2A15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806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CFCF7-0CDC-460A-A38B-2AC0DD4B49DC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7863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CC"/>
            </a:gs>
            <a:gs pos="50000">
              <a:srgbClr val="FFFFFF"/>
            </a:gs>
            <a:gs pos="100000">
              <a:srgbClr val="00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8C23C61-70CF-41FB-B96D-36A9B4C6C17C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fecondità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8314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Fattori limitanti la fecondità umana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2044700"/>
          </a:xfrm>
        </p:spPr>
        <p:txBody>
          <a:bodyPr/>
          <a:lstStyle/>
          <a:p>
            <a:pPr eaLnBrk="1" hangingPunct="1"/>
            <a:r>
              <a:rPr lang="it-IT" altLang="en-US" sz="24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Limitanti la frequenza delle nascite</a:t>
            </a:r>
          </a:p>
          <a:p>
            <a:pPr eaLnBrk="1" hangingPunct="1"/>
            <a:endParaRPr lang="it-IT" altLang="en-US" sz="2400" b="1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it-IT" altLang="en-US" sz="24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Limitanti il periodo fecondo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Limitanti la frequenza delle nascite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539750" y="1484313"/>
            <a:ext cx="7848600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it-IT" altLang="en-US" dirty="0">
                <a:solidFill>
                  <a:srgbClr val="3333FF"/>
                </a:solidFill>
              </a:rPr>
              <a:t>	</a:t>
            </a:r>
            <a:r>
              <a:rPr lang="it-IT" altLang="en-US" sz="2000" b="1" dirty="0">
                <a:solidFill>
                  <a:srgbClr val="3333FF"/>
                </a:solidFill>
                <a:latin typeface="Calibri" panose="020F0502020204030204" pitchFamily="34" charset="0"/>
              </a:rPr>
              <a:t>Periodo di </a:t>
            </a:r>
            <a:r>
              <a:rPr lang="it-IT" altLang="en-US" sz="2000" b="1" dirty="0" err="1">
                <a:solidFill>
                  <a:srgbClr val="3333FF"/>
                </a:solidFill>
                <a:latin typeface="Calibri" panose="020F0502020204030204" pitchFamily="34" charset="0"/>
              </a:rPr>
              <a:t>infecondabilità</a:t>
            </a:r>
            <a:r>
              <a:rPr lang="it-IT" altLang="en-US" sz="2000" dirty="0">
                <a:solidFill>
                  <a:srgbClr val="3333FF"/>
                </a:solidFill>
                <a:latin typeface="Calibri" panose="020F0502020204030204" pitchFamily="34" charset="0"/>
              </a:rPr>
              <a:t>	</a:t>
            </a:r>
            <a:r>
              <a:rPr lang="it-IT" altLang="en-US" sz="2000" dirty="0" smtClean="0">
                <a:solidFill>
                  <a:srgbClr val="3333FF"/>
                </a:solidFill>
                <a:latin typeface="Calibri" panose="020F0502020204030204" pitchFamily="34" charset="0"/>
              </a:rPr>
              <a:t>	</a:t>
            </a:r>
            <a:r>
              <a:rPr lang="it-IT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 </a:t>
            </a:r>
            <a:r>
              <a:rPr lang="it-IT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 e 24 mesi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it-IT" altLang="en-US" sz="2000" dirty="0">
                <a:solidFill>
                  <a:srgbClr val="3333FF"/>
                </a:solidFill>
                <a:latin typeface="Calibri" panose="020F0502020204030204" pitchFamily="34" charset="0"/>
              </a:rPr>
              <a:t>	</a:t>
            </a:r>
            <a:r>
              <a:rPr lang="it-IT" altLang="en-US" sz="2000" b="1" dirty="0">
                <a:solidFill>
                  <a:srgbClr val="3333FF"/>
                </a:solidFill>
                <a:latin typeface="Calibri" panose="020F0502020204030204" pitchFamily="34" charset="0"/>
              </a:rPr>
              <a:t>Tempo medio di attesa</a:t>
            </a:r>
            <a:r>
              <a:rPr lang="it-IT" altLang="en-US" sz="2000" dirty="0">
                <a:solidFill>
                  <a:srgbClr val="3333FF"/>
                </a:solidFill>
                <a:latin typeface="Calibri" panose="020F0502020204030204" pitchFamily="34" charset="0"/>
              </a:rPr>
              <a:t>		</a:t>
            </a:r>
            <a:r>
              <a:rPr lang="it-IT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 5 e 10 mesi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it-IT" altLang="en-US" sz="2000" dirty="0">
                <a:solidFill>
                  <a:srgbClr val="3333FF"/>
                </a:solidFill>
                <a:latin typeface="Calibri" panose="020F0502020204030204" pitchFamily="34" charset="0"/>
              </a:rPr>
              <a:t>	</a:t>
            </a:r>
            <a:r>
              <a:rPr lang="it-IT" altLang="en-US" sz="2000" b="1" dirty="0">
                <a:solidFill>
                  <a:srgbClr val="3333FF"/>
                </a:solidFill>
                <a:latin typeface="Calibri" panose="020F0502020204030204" pitchFamily="34" charset="0"/>
              </a:rPr>
              <a:t>Gravidanza</a:t>
            </a:r>
            <a:r>
              <a:rPr lang="it-IT" altLang="en-US" sz="2000" dirty="0">
                <a:solidFill>
                  <a:srgbClr val="3333FF"/>
                </a:solidFill>
                <a:latin typeface="Calibri" panose="020F0502020204030204" pitchFamily="34" charset="0"/>
              </a:rPr>
              <a:t>			</a:t>
            </a:r>
            <a:r>
              <a:rPr lang="it-IT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9 mesi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it-IT" altLang="en-US" sz="2000" dirty="0">
                <a:solidFill>
                  <a:srgbClr val="3333FF"/>
                </a:solidFill>
                <a:latin typeface="Calibri" panose="020F0502020204030204" pitchFamily="34" charset="0"/>
              </a:rPr>
              <a:t>	</a:t>
            </a:r>
            <a:r>
              <a:rPr lang="it-IT" altLang="en-US" sz="2000" b="1" dirty="0">
                <a:solidFill>
                  <a:srgbClr val="3333FF"/>
                </a:solidFill>
                <a:latin typeface="Calibri" panose="020F0502020204030204" pitchFamily="34" charset="0"/>
              </a:rPr>
              <a:t>Mortalità intrauterina</a:t>
            </a:r>
            <a:r>
              <a:rPr lang="it-IT" altLang="en-US" sz="2000" dirty="0">
                <a:solidFill>
                  <a:srgbClr val="3333FF"/>
                </a:solidFill>
                <a:latin typeface="Calibri" panose="020F0502020204030204" pitchFamily="34" charset="0"/>
              </a:rPr>
              <a:t>		</a:t>
            </a:r>
            <a:r>
              <a:rPr lang="it-IT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1-2 mesi</a:t>
            </a:r>
          </a:p>
          <a:p>
            <a:pPr eaLnBrk="1" hangingPunct="1"/>
            <a:endParaRPr lang="it-IT" altLang="en-US" sz="2000" dirty="0">
              <a:latin typeface="Calibri" panose="020F0502020204030204" pitchFamily="34" charset="0"/>
            </a:endParaRPr>
          </a:p>
          <a:p>
            <a:pPr eaLnBrk="1" hangingPunct="1"/>
            <a:endParaRPr lang="it-IT" altLang="en-US" dirty="0">
              <a:latin typeface="Calibri" panose="020F0502020204030204" pitchFamily="34" charset="0"/>
            </a:endParaRPr>
          </a:p>
          <a:p>
            <a:pPr eaLnBrk="1" hangingPunct="1"/>
            <a:endParaRPr lang="it-IT" altLang="en-US" dirty="0">
              <a:latin typeface="Calibri" panose="020F0502020204030204" pitchFamily="34" charset="0"/>
            </a:endParaRPr>
          </a:p>
          <a:p>
            <a:pPr eaLnBrk="1" hangingPunct="1"/>
            <a:endParaRPr lang="it-IT" altLang="en-US" dirty="0">
              <a:latin typeface="Calibri" panose="020F0502020204030204" pitchFamily="34" charset="0"/>
            </a:endParaRPr>
          </a:p>
          <a:p>
            <a:pPr eaLnBrk="1" hangingPunct="1"/>
            <a:r>
              <a:rPr lang="it-IT" altLang="en-US" dirty="0">
                <a:latin typeface="Calibri" panose="020F0502020204030204" pitchFamily="34" charset="0"/>
              </a:rPr>
              <a:t>	</a:t>
            </a:r>
            <a:r>
              <a:rPr lang="it-IT" altLang="en-US" b="1" u="sng" dirty="0">
                <a:solidFill>
                  <a:srgbClr val="FF0000"/>
                </a:solidFill>
                <a:latin typeface="Calibri" panose="020F0502020204030204" pitchFamily="34" charset="0"/>
              </a:rPr>
              <a:t>Tempo complessivo</a:t>
            </a:r>
            <a:r>
              <a:rPr lang="it-IT" altLang="en-US" dirty="0">
                <a:latin typeface="Calibri" panose="020F0502020204030204" pitchFamily="34" charset="0"/>
              </a:rPr>
              <a:t>		</a:t>
            </a:r>
            <a:r>
              <a:rPr lang="it-IT" altLang="en-US" b="1" dirty="0" err="1">
                <a:solidFill>
                  <a:srgbClr val="FF0000"/>
                </a:solidFill>
                <a:latin typeface="Calibri" panose="020F0502020204030204" pitchFamily="34" charset="0"/>
              </a:rPr>
              <a:t>min</a:t>
            </a:r>
            <a:r>
              <a:rPr lang="it-IT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 18 mesi (1,5 anni)</a:t>
            </a:r>
          </a:p>
          <a:p>
            <a:pPr eaLnBrk="1" hangingPunct="1"/>
            <a:r>
              <a:rPr lang="it-IT" altLang="en-US" b="1" dirty="0">
                <a:latin typeface="Calibri" panose="020F0502020204030204" pitchFamily="34" charset="0"/>
              </a:rPr>
              <a:t>			</a:t>
            </a:r>
          </a:p>
          <a:p>
            <a:pPr eaLnBrk="1" hangingPunct="1"/>
            <a:r>
              <a:rPr lang="it-IT" altLang="en-US" b="1" dirty="0">
                <a:latin typeface="Calibri" panose="020F0502020204030204" pitchFamily="34" charset="0"/>
              </a:rPr>
              <a:t>					</a:t>
            </a:r>
            <a:r>
              <a:rPr lang="it-IT" altLang="en-US" b="1" dirty="0" err="1">
                <a:solidFill>
                  <a:srgbClr val="FF0000"/>
                </a:solidFill>
                <a:latin typeface="Calibri" panose="020F0502020204030204" pitchFamily="34" charset="0"/>
              </a:rPr>
              <a:t>max</a:t>
            </a:r>
            <a:r>
              <a:rPr lang="it-IT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 45 mesi (3,7 anni)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Limitanti il periodo fecondo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9750" y="1484313"/>
            <a:ext cx="78486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it-IT" altLang="en-US" b="1" dirty="0">
                <a:solidFill>
                  <a:srgbClr val="3333FF"/>
                </a:solidFill>
              </a:rPr>
              <a:t>	</a:t>
            </a:r>
            <a:r>
              <a:rPr lang="it-IT" altLang="en-US" sz="2000" b="1" dirty="0">
                <a:solidFill>
                  <a:srgbClr val="3333FF"/>
                </a:solidFill>
                <a:latin typeface="Calibri" panose="020F0502020204030204" pitchFamily="34" charset="0"/>
              </a:rPr>
              <a:t>Età al matrimonio		</a:t>
            </a:r>
            <a:r>
              <a:rPr lang="it-IT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 15 e 27 anni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it-IT" altLang="en-US" sz="2000" b="1" dirty="0">
                <a:solidFill>
                  <a:srgbClr val="3333FF"/>
                </a:solidFill>
                <a:latin typeface="Calibri" panose="020F0502020204030204" pitchFamily="34" charset="0"/>
              </a:rPr>
              <a:t>	Età all’ultimo parto		</a:t>
            </a:r>
            <a:r>
              <a:rPr lang="it-IT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 38 e 41 anni</a:t>
            </a:r>
          </a:p>
          <a:p>
            <a:pPr eaLnBrk="1" hangingPunct="1"/>
            <a:endParaRPr lang="it-IT" altLang="en-US" dirty="0">
              <a:latin typeface="Calibri" panose="020F0502020204030204" pitchFamily="34" charset="0"/>
            </a:endParaRPr>
          </a:p>
          <a:p>
            <a:pPr eaLnBrk="1" hangingPunct="1"/>
            <a:endParaRPr lang="it-IT" altLang="en-US" dirty="0">
              <a:latin typeface="Calibri" panose="020F0502020204030204" pitchFamily="34" charset="0"/>
            </a:endParaRPr>
          </a:p>
          <a:p>
            <a:pPr eaLnBrk="1" hangingPunct="1"/>
            <a:endParaRPr lang="it-IT" altLang="en-US" dirty="0">
              <a:latin typeface="Calibri" panose="020F0502020204030204" pitchFamily="34" charset="0"/>
            </a:endParaRPr>
          </a:p>
          <a:p>
            <a:pPr eaLnBrk="1" hangingPunct="1"/>
            <a:r>
              <a:rPr lang="it-IT" altLang="en-US" dirty="0">
                <a:latin typeface="Calibri" panose="020F0502020204030204" pitchFamily="34" charset="0"/>
              </a:rPr>
              <a:t>	</a:t>
            </a:r>
            <a:r>
              <a:rPr lang="it-IT" altLang="en-US" b="1" u="sng" dirty="0">
                <a:solidFill>
                  <a:srgbClr val="FF0000"/>
                </a:solidFill>
                <a:latin typeface="Calibri" panose="020F0502020204030204" pitchFamily="34" charset="0"/>
              </a:rPr>
              <a:t>Tempo complessivo</a:t>
            </a:r>
            <a:r>
              <a:rPr lang="it-IT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		</a:t>
            </a:r>
            <a:r>
              <a:rPr lang="it-IT" altLang="en-US" b="1" dirty="0" err="1">
                <a:solidFill>
                  <a:srgbClr val="FF0000"/>
                </a:solidFill>
                <a:latin typeface="Calibri" panose="020F0502020204030204" pitchFamily="34" charset="0"/>
              </a:rPr>
              <a:t>min</a:t>
            </a:r>
            <a:r>
              <a:rPr lang="it-IT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 11 anni</a:t>
            </a:r>
          </a:p>
          <a:p>
            <a:pPr eaLnBrk="1" hangingPunct="1"/>
            <a:r>
              <a:rPr lang="it-IT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			</a:t>
            </a:r>
          </a:p>
          <a:p>
            <a:pPr eaLnBrk="1" hangingPunct="1"/>
            <a:r>
              <a:rPr lang="it-IT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					</a:t>
            </a:r>
            <a:r>
              <a:rPr lang="it-IT" altLang="en-US" b="1" dirty="0" err="1">
                <a:solidFill>
                  <a:srgbClr val="FF0000"/>
                </a:solidFill>
                <a:latin typeface="Calibri" panose="020F0502020204030204" pitchFamily="34" charset="0"/>
              </a:rPr>
              <a:t>max</a:t>
            </a:r>
            <a:r>
              <a:rPr lang="it-IT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 26 anni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Livelli minimi e massimi di riproduzione in via astratta e teorica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23850" y="2133600"/>
            <a:ext cx="856932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sz="2000" b="1" dirty="0" err="1" smtClean="0">
                <a:solidFill>
                  <a:srgbClr val="FF0000"/>
                </a:solidFill>
              </a:rPr>
              <a:t>Min</a:t>
            </a:r>
            <a:r>
              <a:rPr lang="it-IT" altLang="en-US" sz="2000" b="1" dirty="0" smtClean="0">
                <a:solidFill>
                  <a:srgbClr val="FF0000"/>
                </a:solidFill>
              </a:rPr>
              <a:t> </a:t>
            </a:r>
            <a:r>
              <a:rPr lang="it-IT" altLang="en-US" sz="2000" b="1" dirty="0">
                <a:solidFill>
                  <a:srgbClr val="FF0000"/>
                </a:solidFill>
              </a:rPr>
              <a:t>= 11 anni di periodo riproduttivo </a:t>
            </a:r>
            <a:r>
              <a:rPr lang="it-IT" altLang="en-US" sz="2000" b="1" dirty="0" smtClean="0">
                <a:solidFill>
                  <a:srgbClr val="FF0000"/>
                </a:solidFill>
              </a:rPr>
              <a:t>e 3.7 </a:t>
            </a:r>
            <a:r>
              <a:rPr lang="it-IT" altLang="en-US" sz="2000" b="1" dirty="0">
                <a:solidFill>
                  <a:srgbClr val="FF0000"/>
                </a:solidFill>
              </a:rPr>
              <a:t>anni di intervallo tra </a:t>
            </a:r>
            <a:r>
              <a:rPr lang="it-IT" altLang="en-US" sz="2000" b="1" dirty="0" smtClean="0">
                <a:solidFill>
                  <a:srgbClr val="FF0000"/>
                </a:solidFill>
              </a:rPr>
              <a:t>parti</a:t>
            </a:r>
            <a:r>
              <a:rPr lang="it-IT" altLang="en-US" sz="2000" dirty="0" smtClean="0"/>
              <a:t> </a:t>
            </a:r>
            <a:r>
              <a:rPr lang="it-IT" altLang="en-US" sz="2000" dirty="0"/>
              <a:t>			</a:t>
            </a:r>
          </a:p>
          <a:p>
            <a:pPr eaLnBrk="1" hangingPunct="1"/>
            <a:r>
              <a:rPr lang="it-IT" altLang="en-US" sz="2000" dirty="0"/>
              <a:t>				</a:t>
            </a:r>
            <a:r>
              <a:rPr lang="it-IT" altLang="en-US" sz="2000" b="1" dirty="0"/>
              <a:t>2.9 figli</a:t>
            </a:r>
          </a:p>
          <a:p>
            <a:pPr eaLnBrk="1" hangingPunct="1"/>
            <a:endParaRPr lang="it-IT" altLang="en-US" sz="2000" b="1" dirty="0"/>
          </a:p>
          <a:p>
            <a:pPr eaLnBrk="1" hangingPunct="1"/>
            <a:endParaRPr lang="it-IT" altLang="en-US" sz="2000" b="1" dirty="0"/>
          </a:p>
          <a:p>
            <a:pPr eaLnBrk="1" hangingPunct="1"/>
            <a:endParaRPr lang="it-IT" altLang="en-US" sz="2000" dirty="0"/>
          </a:p>
          <a:p>
            <a:pPr eaLnBrk="1" hangingPunct="1"/>
            <a:r>
              <a:rPr lang="it-IT" altLang="en-US" sz="2000" b="1" dirty="0" err="1" smtClean="0">
                <a:solidFill>
                  <a:srgbClr val="FF0000"/>
                </a:solidFill>
              </a:rPr>
              <a:t>Max</a:t>
            </a:r>
            <a:r>
              <a:rPr lang="it-IT" altLang="en-US" sz="2000" b="1" dirty="0" smtClean="0">
                <a:solidFill>
                  <a:srgbClr val="FF0000"/>
                </a:solidFill>
              </a:rPr>
              <a:t> </a:t>
            </a:r>
            <a:r>
              <a:rPr lang="it-IT" altLang="en-US" sz="2000" b="1" dirty="0">
                <a:solidFill>
                  <a:srgbClr val="FF0000"/>
                </a:solidFill>
              </a:rPr>
              <a:t>= 26 anni di periodo riproduttivo </a:t>
            </a:r>
            <a:r>
              <a:rPr lang="it-IT" altLang="en-US" sz="2000" b="1" dirty="0" smtClean="0">
                <a:solidFill>
                  <a:srgbClr val="FF0000"/>
                </a:solidFill>
              </a:rPr>
              <a:t>e 1.5 </a:t>
            </a:r>
            <a:r>
              <a:rPr lang="it-IT" altLang="en-US" sz="2000" b="1" dirty="0">
                <a:solidFill>
                  <a:srgbClr val="FF0000"/>
                </a:solidFill>
              </a:rPr>
              <a:t>anni di intervallo tra </a:t>
            </a:r>
            <a:r>
              <a:rPr lang="it-IT" altLang="en-US" sz="2000" b="1" dirty="0" smtClean="0">
                <a:solidFill>
                  <a:srgbClr val="FF0000"/>
                </a:solidFill>
              </a:rPr>
              <a:t>parti</a:t>
            </a:r>
            <a:endParaRPr lang="it-IT" altLang="en-US" sz="2000" b="1" dirty="0">
              <a:solidFill>
                <a:srgbClr val="FF0000"/>
              </a:solidFill>
            </a:endParaRPr>
          </a:p>
          <a:p>
            <a:pPr eaLnBrk="1" hangingPunct="1"/>
            <a:endParaRPr lang="it-IT" altLang="en-US" sz="2000" b="1" dirty="0">
              <a:solidFill>
                <a:srgbClr val="FF0000"/>
              </a:solidFill>
            </a:endParaRPr>
          </a:p>
          <a:p>
            <a:pPr eaLnBrk="1" hangingPunct="1"/>
            <a:r>
              <a:rPr lang="it-IT" altLang="en-US" sz="2000" dirty="0"/>
              <a:t> 				</a:t>
            </a:r>
            <a:r>
              <a:rPr lang="it-IT" altLang="en-US" sz="2000" b="1" dirty="0"/>
              <a:t>17.3 figli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Fecondità naturale e controllata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611188" y="1989138"/>
            <a:ext cx="792125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000" dirty="0">
                <a:latin typeface="Calibri" panose="020F0502020204030204" pitchFamily="34" charset="0"/>
              </a:rPr>
              <a:t>La differenza tra fecondità naturale e fecondità controllata non sta tanto nei rispettivi livelli, ma quanto nell’atteggiamento della coppia in funzione dei figli già messi al mondo.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 dirty="0">
                <a:latin typeface="Calibri" panose="020F0502020204030204" pitchFamily="34" charset="0"/>
              </a:rPr>
              <a:t>Il regime di </a:t>
            </a:r>
            <a:r>
              <a:rPr lang="it-IT" altLang="en-US" sz="2000" b="1" dirty="0">
                <a:latin typeface="Calibri" panose="020F0502020204030204" pitchFamily="34" charset="0"/>
              </a:rPr>
              <a:t>fecondità controllata</a:t>
            </a:r>
            <a:r>
              <a:rPr lang="it-IT" altLang="en-US" sz="2000" dirty="0">
                <a:latin typeface="Calibri" panose="020F0502020204030204" pitchFamily="34" charset="0"/>
              </a:rPr>
              <a:t> è infatti caratterizzato dal mutare del comportamento fecondo di una coppia in funzione del numero di figli già avuti.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 dirty="0">
                <a:latin typeface="Calibri" panose="020F0502020204030204" pitchFamily="34" charset="0"/>
              </a:rPr>
              <a:t>Gli strumenti di controllo delle nascite sono definiti </a:t>
            </a:r>
            <a:r>
              <a:rPr lang="it-IT" altLang="en-US" sz="2000" b="1" dirty="0">
                <a:latin typeface="Calibri" panose="020F0502020204030204" pitchFamily="34" charset="0"/>
              </a:rPr>
              <a:t>metodi contraccettivi</a:t>
            </a:r>
            <a:r>
              <a:rPr lang="it-IT" altLang="en-US" sz="2000" dirty="0"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361950"/>
            <a:ext cx="6686550" cy="6132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33375"/>
            <a:ext cx="4735513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06156"/>
            <a:ext cx="8221980" cy="5173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876425"/>
            <a:ext cx="4848225" cy="310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0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719138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en-US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 concetti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27088" y="1557338"/>
            <a:ext cx="7632700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it-IT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Fertilità</a:t>
            </a:r>
          </a:p>
          <a:p>
            <a:pPr eaLnBrk="1" hangingPunct="1">
              <a:spcBef>
                <a:spcPct val="25000"/>
              </a:spcBef>
            </a:pPr>
            <a:r>
              <a:rPr lang="it-IT" altLang="en-US" dirty="0">
                <a:latin typeface="Calibri" panose="020F0502020204030204" pitchFamily="34" charset="0"/>
              </a:rPr>
              <a:t>E’ la capacità biologica di avere figli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900113" y="2565400"/>
            <a:ext cx="76327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it-IT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Fecondità</a:t>
            </a:r>
          </a:p>
          <a:p>
            <a:pPr eaLnBrk="1" hangingPunct="1">
              <a:spcBef>
                <a:spcPct val="25000"/>
              </a:spcBef>
            </a:pPr>
            <a:r>
              <a:rPr lang="it-IT" altLang="en-US" dirty="0">
                <a:latin typeface="Calibri" panose="020F0502020204030204" pitchFamily="34" charset="0"/>
              </a:rPr>
              <a:t>E’ la manifestazione concreta delle potenzialità biologiche di fertilità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900113" y="3644900"/>
            <a:ext cx="76327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it-IT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Natalità</a:t>
            </a:r>
          </a:p>
          <a:p>
            <a:pPr eaLnBrk="1" hangingPunct="1">
              <a:spcBef>
                <a:spcPct val="25000"/>
              </a:spcBef>
            </a:pPr>
            <a:r>
              <a:rPr lang="it-IT" altLang="en-US" dirty="0">
                <a:latin typeface="Calibri" panose="020F0502020204030204" pitchFamily="34" charset="0"/>
              </a:rPr>
              <a:t>E’ semplicemente una misura del numero di figli in una determinata popolazione e in un determinato intervallo di tempo</a:t>
            </a:r>
          </a:p>
        </p:txBody>
      </p:sp>
      <p:graphicFrame>
        <p:nvGraphicFramePr>
          <p:cNvPr id="133126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133214"/>
              </p:ext>
            </p:extLst>
          </p:nvPr>
        </p:nvGraphicFramePr>
        <p:xfrm>
          <a:off x="3851275" y="4712494"/>
          <a:ext cx="1116013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3" imgW="558558" imgH="495085" progId="Equation.3">
                  <p:embed/>
                </p:oleObj>
              </mc:Choice>
              <mc:Fallback>
                <p:oleObj name="Equation" r:id="rId3" imgW="558558" imgH="49508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712494"/>
                        <a:ext cx="1116013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133124" grpId="0"/>
      <p:bldP spid="133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636588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en-US" sz="23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Le misure della fecondità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71550" y="1628775"/>
            <a:ext cx="676910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Misure di cadenza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dirty="0">
                <a:latin typeface="Calibri" panose="020F0502020204030204" pitchFamily="34" charset="0"/>
              </a:rPr>
              <a:t>	</a:t>
            </a:r>
            <a:r>
              <a:rPr lang="it-IT" altLang="en-US" b="1" i="1" dirty="0">
                <a:latin typeface="Calibri" panose="020F0502020204030204" pitchFamily="34" charset="0"/>
              </a:rPr>
              <a:t>Età media al parto</a:t>
            </a:r>
          </a:p>
          <a:p>
            <a:pPr eaLnBrk="1" hangingPunct="1">
              <a:spcBef>
                <a:spcPct val="50000"/>
              </a:spcBef>
            </a:pPr>
            <a:endParaRPr lang="it-IT" altLang="en-US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Misure di intensità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dirty="0">
                <a:latin typeface="Calibri" panose="020F0502020204030204" pitchFamily="34" charset="0"/>
              </a:rPr>
              <a:t>	</a:t>
            </a:r>
            <a:r>
              <a:rPr lang="it-IT" altLang="en-US" b="1" dirty="0">
                <a:latin typeface="Calibri" panose="020F0502020204030204" pitchFamily="34" charset="0"/>
              </a:rPr>
              <a:t>Tasso totale di fecondità (TFT)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563563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en-US" sz="27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Tasso totale di fecondità</a:t>
            </a:r>
          </a:p>
        </p:txBody>
      </p:sp>
      <p:graphicFrame>
        <p:nvGraphicFramePr>
          <p:cNvPr id="4099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67093221"/>
              </p:ext>
            </p:extLst>
          </p:nvPr>
        </p:nvGraphicFramePr>
        <p:xfrm>
          <a:off x="3635375" y="1830586"/>
          <a:ext cx="13716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Equation" r:id="rId3" imgW="685502" imgH="495085" progId="Equation.3">
                  <p:embed/>
                </p:oleObj>
              </mc:Choice>
              <mc:Fallback>
                <p:oleObj name="Equation" r:id="rId3" imgW="685502" imgH="49508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830586"/>
                        <a:ext cx="137160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4213" y="1341438"/>
            <a:ext cx="7920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dirty="0">
                <a:latin typeface="Calibri" panose="020F0502020204030204" pitchFamily="34" charset="0"/>
              </a:rPr>
              <a:t>Il punto di partenza è il tasso specifico di fecondità per età della madre al parto, determinato da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27088" y="3573463"/>
            <a:ext cx="7129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dirty="0">
                <a:latin typeface="Calibri" panose="020F0502020204030204" pitchFamily="34" charset="0"/>
              </a:rPr>
              <a:t>Il tasso totale di fecondità (TFT) è quindi dato da</a:t>
            </a:r>
          </a:p>
        </p:txBody>
      </p:sp>
      <p:graphicFrame>
        <p:nvGraphicFramePr>
          <p:cNvPr id="4102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3586163" y="4305300"/>
          <a:ext cx="17780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Equation" r:id="rId5" imgW="888614" imgH="444307" progId="Equation.3">
                  <p:embed/>
                </p:oleObj>
              </mc:Choice>
              <mc:Fallback>
                <p:oleObj name="Equation" r:id="rId5" imgW="888614" imgH="44430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63" y="4305300"/>
                        <a:ext cx="17780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Un esempio di calcolo</a:t>
            </a:r>
          </a:p>
        </p:txBody>
      </p:sp>
      <p:graphicFrame>
        <p:nvGraphicFramePr>
          <p:cNvPr id="136313" name="Group 12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08823497"/>
              </p:ext>
            </p:extLst>
          </p:nvPr>
        </p:nvGraphicFramePr>
        <p:xfrm>
          <a:off x="323528" y="1412776"/>
          <a:ext cx="4546600" cy="4525966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1136650"/>
                <a:gridCol w="1138238"/>
                <a:gridCol w="1135062"/>
                <a:gridCol w="1136650"/>
              </a:tblGrid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Età</a:t>
                      </a:r>
                      <a:endParaRPr kumimoji="0" lang="it-IT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Nati</a:t>
                      </a:r>
                      <a:endParaRPr kumimoji="0" lang="it-IT" altLang="en-US" sz="18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Donne</a:t>
                      </a:r>
                      <a:endParaRPr kumimoji="0" lang="it-IT" altLang="en-US" sz="18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r>
                        <a:rPr kumimoji="0" lang="it-IT" altLang="en-US" sz="1800" b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x,x+5</a:t>
                      </a:r>
                      <a:endParaRPr kumimoji="0" lang="it-IT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15-19</a:t>
                      </a:r>
                      <a:endParaRPr kumimoji="0" lang="it-IT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35099</a:t>
                      </a:r>
                      <a:endParaRPr kumimoji="0" lang="it-IT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2339062</a:t>
                      </a:r>
                      <a:endParaRPr kumimoji="0" lang="it-IT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15.0</a:t>
                      </a:r>
                      <a:endParaRPr kumimoji="0" lang="it-IT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</a:tr>
              <a:tr h="501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20-24</a:t>
                      </a:r>
                      <a:endParaRPr kumimoji="0" lang="it-IT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179235</a:t>
                      </a:r>
                      <a:endParaRPr kumimoji="0" lang="it-IT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2152878</a:t>
                      </a:r>
                      <a:endParaRPr kumimoji="0" lang="it-IT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83.3</a:t>
                      </a:r>
                      <a:endParaRPr kumimoji="0" lang="it-IT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25-29</a:t>
                      </a:r>
                      <a:endParaRPr kumimoji="0" lang="it-IT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203854</a:t>
                      </a:r>
                      <a:endParaRPr kumimoji="0" lang="it-IT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1967777</a:t>
                      </a:r>
                      <a:endParaRPr kumimoji="0" lang="it-IT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103.6</a:t>
                      </a:r>
                      <a:endParaRPr kumimoji="0" lang="it-IT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30-34</a:t>
                      </a:r>
                      <a:endParaRPr kumimoji="0" lang="it-IT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122652</a:t>
                      </a:r>
                      <a:endParaRPr kumimoji="0" lang="it-IT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1922321</a:t>
                      </a:r>
                      <a:endParaRPr kumimoji="0" lang="it-IT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63.8</a:t>
                      </a:r>
                      <a:endParaRPr kumimoji="0" lang="it-IT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35-39</a:t>
                      </a:r>
                      <a:endParaRPr kumimoji="0" lang="it-IT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48082</a:t>
                      </a:r>
                      <a:endParaRPr kumimoji="0" lang="it-IT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1886281</a:t>
                      </a:r>
                      <a:endParaRPr kumimoji="0" lang="it-IT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25.5</a:t>
                      </a:r>
                      <a:endParaRPr kumimoji="0" lang="it-IT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</a:tr>
              <a:tr h="501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40-44</a:t>
                      </a:r>
                      <a:endParaRPr kumimoji="0" lang="it-IT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9513</a:t>
                      </a:r>
                      <a:endParaRPr kumimoji="0" lang="it-IT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1873937</a:t>
                      </a:r>
                      <a:endParaRPr kumimoji="0" lang="it-IT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5.1</a:t>
                      </a:r>
                      <a:endParaRPr kumimoji="0" lang="it-IT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45-49</a:t>
                      </a:r>
                      <a:endParaRPr kumimoji="0" lang="it-IT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577</a:t>
                      </a:r>
                      <a:endParaRPr kumimoji="0" lang="it-IT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1833926</a:t>
                      </a:r>
                      <a:endParaRPr kumimoji="0" lang="it-IT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0.3</a:t>
                      </a:r>
                      <a:endParaRPr kumimoji="0" lang="it-IT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Tot.</a:t>
                      </a:r>
                      <a:endParaRPr kumimoji="0" lang="it-IT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599012</a:t>
                      </a:r>
                      <a:endParaRPr kumimoji="0" lang="it-IT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13976182</a:t>
                      </a:r>
                      <a:endParaRPr kumimoji="0" lang="it-IT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296.5</a:t>
                      </a:r>
                      <a:endParaRPr kumimoji="0" lang="it-IT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cell3D prstMaterial="dkEdge">
                      <a:bevel/>
                      <a:lightRig rig="flood" dir="t"/>
                    </a:cell3D>
                    <a:solidFill>
                      <a:srgbClr val="3333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63" name="Object 9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940425" y="2133600"/>
          <a:ext cx="21050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Equation" r:id="rId3" imgW="1054100" imgH="241300" progId="Equation.3">
                  <p:embed/>
                </p:oleObj>
              </mc:Choice>
              <mc:Fallback>
                <p:oleObj name="Equation" r:id="rId3" imgW="1054100" imgH="241300" progId="Equation.3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133600"/>
                        <a:ext cx="21050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4" name="Object 11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64163" y="3573463"/>
          <a:ext cx="34940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name="Equation" r:id="rId5" imgW="1752600" imgH="190500" progId="Equation.3">
                  <p:embed/>
                </p:oleObj>
              </mc:Choice>
              <mc:Fallback>
                <p:oleObj name="Equation" r:id="rId5" imgW="1752600" imgH="190500" progId="Equation.3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573463"/>
                        <a:ext cx="34940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5" name="AutoShape 122"/>
          <p:cNvSpPr>
            <a:spLocks noChangeArrowheads="1"/>
          </p:cNvSpPr>
          <p:nvPr/>
        </p:nvSpPr>
        <p:spPr bwMode="auto">
          <a:xfrm>
            <a:off x="6877050" y="2781300"/>
            <a:ext cx="215900" cy="6477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fi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413" y="476672"/>
            <a:ext cx="5013325" cy="540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83568" y="6165304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Fonte: Santini, 1999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eaLnBrk="1" hangingPunct="1"/>
            <a:r>
              <a:rPr lang="it-IT" alt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Altri metodi di misura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2392363"/>
            <a:ext cx="4038600" cy="388565"/>
          </a:xfrm>
        </p:spPr>
        <p:txBody>
          <a:bodyPr/>
          <a:lstStyle/>
          <a:p>
            <a:pPr eaLnBrk="1" hangingPunct="1"/>
            <a:r>
              <a:rPr lang="it-IT" altLang="en-US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Tasso di natalità </a:t>
            </a:r>
            <a:r>
              <a:rPr lang="it-IT" altLang="en-US" sz="1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</a:t>
            </a:r>
          </a:p>
        </p:txBody>
      </p:sp>
      <p:graphicFrame>
        <p:nvGraphicFramePr>
          <p:cNvPr id="7172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358330"/>
              </p:ext>
            </p:extLst>
          </p:nvPr>
        </p:nvGraphicFramePr>
        <p:xfrm>
          <a:off x="5580112" y="2132856"/>
          <a:ext cx="11699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Equation" r:id="rId3" imgW="583947" imgH="457002" progId="Equation.3">
                  <p:embed/>
                </p:oleObj>
              </mc:Choice>
              <mc:Fallback>
                <p:oleObj name="Equation" r:id="rId3" imgW="583947" imgH="45700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2132856"/>
                        <a:ext cx="1169987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591175" y="3414713"/>
          <a:ext cx="18383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Equation" r:id="rId5" imgW="914400" imgH="507960" progId="Equation.3">
                  <p:embed/>
                </p:oleObj>
              </mc:Choice>
              <mc:Fallback>
                <p:oleObj name="Equation" r:id="rId5" imgW="914400" imgH="507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5" y="3414713"/>
                        <a:ext cx="1838325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3717032"/>
            <a:ext cx="40386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it-IT" altLang="en-US" sz="1800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Tasso di fecondità generale </a:t>
            </a:r>
            <a:r>
              <a:rPr lang="it-IT" altLang="en-US" sz="1800" b="1" i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FG</a:t>
            </a:r>
            <a:endParaRPr lang="it-IT" altLang="en-US" sz="2800" b="1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70" name="Rectangle 56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TFT nell’Europa occidentale</a:t>
            </a:r>
          </a:p>
        </p:txBody>
      </p:sp>
      <p:graphicFrame>
        <p:nvGraphicFramePr>
          <p:cNvPr id="146020" name="Group 6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887996"/>
              </p:ext>
            </p:extLst>
          </p:nvPr>
        </p:nvGraphicFramePr>
        <p:xfrm>
          <a:off x="971104" y="1268413"/>
          <a:ext cx="7201296" cy="463550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1960562"/>
                <a:gridCol w="1722438"/>
                <a:gridCol w="1790104"/>
                <a:gridCol w="1728192"/>
              </a:tblGrid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1970</a:t>
                      </a:r>
                      <a:endParaRPr kumimoji="0" lang="it-IT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1995</a:t>
                      </a:r>
                      <a:endParaRPr kumimoji="0" lang="it-IT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2011</a:t>
                      </a:r>
                      <a:endParaRPr kumimoji="0" lang="it-IT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236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Austria</a:t>
                      </a: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2.29</a:t>
                      </a:r>
                      <a:endParaRPr kumimoji="0" lang="it-IT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1.40</a:t>
                      </a:r>
                      <a:endParaRPr kumimoji="0" lang="it-IT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1.40</a:t>
                      </a:r>
                      <a:endParaRPr kumimoji="0" lang="it-IT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236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Belgio</a:t>
                      </a: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2.25</a:t>
                      </a:r>
                      <a:endParaRPr kumimoji="0" lang="it-IT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1.55</a:t>
                      </a:r>
                      <a:endParaRPr kumimoji="0" lang="it-IT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1.65</a:t>
                      </a:r>
                      <a:endParaRPr kumimoji="0" lang="it-IT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3175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Danimarca</a:t>
                      </a: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1.95</a:t>
                      </a:r>
                      <a:endParaRPr kumimoji="0" lang="it-IT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1.80</a:t>
                      </a:r>
                      <a:endParaRPr kumimoji="0" lang="it-IT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1.74</a:t>
                      </a:r>
                      <a:endParaRPr kumimoji="0" lang="it-IT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3175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Finlandia</a:t>
                      </a: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1.83</a:t>
                      </a:r>
                      <a:endParaRPr kumimoji="0" lang="it-IT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1.81</a:t>
                      </a:r>
                      <a:endParaRPr kumimoji="0" lang="it-IT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1.73</a:t>
                      </a:r>
                      <a:endParaRPr kumimoji="0" lang="it-IT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236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Francia</a:t>
                      </a: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2.47</a:t>
                      </a:r>
                      <a:endParaRPr kumimoji="0" lang="it-IT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1.70</a:t>
                      </a:r>
                      <a:endParaRPr kumimoji="0" lang="it-IT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1.96</a:t>
                      </a:r>
                      <a:endParaRPr kumimoji="0" lang="it-IT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3175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Germania</a:t>
                      </a: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2.03</a:t>
                      </a:r>
                      <a:endParaRPr kumimoji="0" lang="it-IT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  <a:endParaRPr kumimoji="0" lang="it-IT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1.41</a:t>
                      </a:r>
                      <a:endParaRPr kumimoji="0" lang="it-IT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236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Grecia</a:t>
                      </a: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2.39</a:t>
                      </a:r>
                      <a:endParaRPr kumimoji="0" lang="it-IT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1.32</a:t>
                      </a:r>
                      <a:endParaRPr kumimoji="0" lang="it-IT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1.38</a:t>
                      </a:r>
                      <a:endParaRPr kumimoji="0" lang="it-IT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2381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Irlanda</a:t>
                      </a: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3.93</a:t>
                      </a:r>
                      <a:endParaRPr kumimoji="0" lang="it-IT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1.86</a:t>
                      </a:r>
                      <a:endParaRPr kumimoji="0" lang="it-IT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2.02</a:t>
                      </a:r>
                      <a:endParaRPr kumimoji="0" lang="it-IT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236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Italia</a:t>
                      </a: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2.42</a:t>
                      </a:r>
                      <a:endParaRPr kumimoji="0" lang="it-IT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1.17</a:t>
                      </a:r>
                      <a:endParaRPr kumimoji="0" lang="it-IT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1.39</a:t>
                      </a:r>
                      <a:endParaRPr kumimoji="0" lang="it-IT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236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Olanda</a:t>
                      </a: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2.57</a:t>
                      </a:r>
                      <a:endParaRPr kumimoji="0" lang="it-IT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1.53</a:t>
                      </a:r>
                      <a:endParaRPr kumimoji="0" lang="it-IT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1.66</a:t>
                      </a:r>
                      <a:endParaRPr kumimoji="0" lang="it-IT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3175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Portogallo</a:t>
                      </a: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2.83</a:t>
                      </a:r>
                      <a:endParaRPr kumimoji="0" lang="it-IT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1.40</a:t>
                      </a:r>
                      <a:endParaRPr kumimoji="0" lang="it-IT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  <a:endParaRPr kumimoji="0" lang="it-IT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3175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Regno Unito</a:t>
                      </a: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2.43</a:t>
                      </a:r>
                      <a:endParaRPr kumimoji="0" lang="it-IT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1.70</a:t>
                      </a:r>
                      <a:endParaRPr kumimoji="0" lang="it-IT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1.91</a:t>
                      </a:r>
                      <a:endParaRPr kumimoji="0" lang="it-IT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236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Spagna</a:t>
                      </a: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2.90</a:t>
                      </a:r>
                      <a:endParaRPr kumimoji="0" lang="it-IT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1.18</a:t>
                      </a:r>
                      <a:endParaRPr kumimoji="0" lang="it-IT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1.47</a:t>
                      </a:r>
                      <a:endParaRPr kumimoji="0" lang="it-IT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236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Svezia</a:t>
                      </a: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1.92</a:t>
                      </a:r>
                      <a:endParaRPr kumimoji="0" lang="it-IT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1.73</a:t>
                      </a:r>
                      <a:endParaRPr kumimoji="0" lang="it-IT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1.67</a:t>
                      </a:r>
                      <a:endParaRPr kumimoji="0" lang="it-IT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Relazione tra ricchezza e TFT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881813" cy="485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331</Words>
  <Application>Microsoft Office PowerPoint</Application>
  <PresentationFormat>Presentazione su schermo (4:3)</PresentationFormat>
  <Paragraphs>157</Paragraphs>
  <Slides>17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9" baseType="lpstr">
      <vt:lpstr>Struttura predefinita</vt:lpstr>
      <vt:lpstr>Equation</vt:lpstr>
      <vt:lpstr>La fecondità</vt:lpstr>
      <vt:lpstr>I concetti</vt:lpstr>
      <vt:lpstr>Le misure della fecondità</vt:lpstr>
      <vt:lpstr>Tasso totale di fecondità</vt:lpstr>
      <vt:lpstr>Un esempio di calcolo</vt:lpstr>
      <vt:lpstr>Presentazione standard di PowerPoint</vt:lpstr>
      <vt:lpstr>Altri metodi di misura</vt:lpstr>
      <vt:lpstr>TFT nell’Europa occidentale</vt:lpstr>
      <vt:lpstr>Relazione tra ricchezza e TFT</vt:lpstr>
      <vt:lpstr>Fattori limitanti la fecondità umana</vt:lpstr>
      <vt:lpstr>Limitanti la frequenza delle nascite</vt:lpstr>
      <vt:lpstr>Limitanti il periodo fecondo</vt:lpstr>
      <vt:lpstr>Livelli minimi e massimi di riproduzione in via astratta e teorica</vt:lpstr>
      <vt:lpstr>Fecondità naturale e controllata</vt:lpstr>
      <vt:lpstr>Presentazione standard di PowerPoint</vt:lpstr>
      <vt:lpstr>Presentazione standard di PowerPoint</vt:lpstr>
      <vt:lpstr>Presentazione standard di PowerPoint</vt:lpstr>
    </vt:vector>
  </TitlesOfParts>
  <Company>università parma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dipgae</dc:creator>
  <cp:lastModifiedBy>Matteo</cp:lastModifiedBy>
  <cp:revision>271</cp:revision>
  <dcterms:created xsi:type="dcterms:W3CDTF">2011-10-04T13:12:39Z</dcterms:created>
  <dcterms:modified xsi:type="dcterms:W3CDTF">2020-11-12T13:18:25Z</dcterms:modified>
</cp:coreProperties>
</file>