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7" r:id="rId4"/>
    <p:sldId id="279" r:id="rId5"/>
    <p:sldId id="280" r:id="rId6"/>
    <p:sldId id="281" r:id="rId7"/>
    <p:sldId id="297" r:id="rId8"/>
    <p:sldId id="282" r:id="rId9"/>
    <p:sldId id="288" r:id="rId10"/>
    <p:sldId id="292" r:id="rId11"/>
    <p:sldId id="299" r:id="rId12"/>
    <p:sldId id="291" r:id="rId13"/>
    <p:sldId id="287" r:id="rId14"/>
    <p:sldId id="298" r:id="rId15"/>
    <p:sldId id="296" r:id="rId16"/>
    <p:sldId id="293" r:id="rId17"/>
    <p:sldId id="294" r:id="rId18"/>
    <p:sldId id="295" r:id="rId19"/>
    <p:sldId id="302" r:id="rId20"/>
    <p:sldId id="301" r:id="rId21"/>
    <p:sldId id="309" r:id="rId22"/>
    <p:sldId id="310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9900"/>
    <a:srgbClr val="F0F6A8"/>
    <a:srgbClr val="0066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2B8E-562B-4309-9FD1-2FE1B82B4F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9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17A0-47D9-4E92-8096-1C754D669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27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2F42-FC54-4CDA-97F3-402CBC1B3E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BD26-547A-4161-8B60-8D487A448D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3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A640-4513-442D-A4D6-2402991309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90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ACE-30D9-4C21-A5F0-2C30362907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5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ECBA-2C2F-4793-823A-9BD7380848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3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214C-DC87-4264-8CD7-121C183AAD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A15D-DE25-4E55-80CA-24C1A2480B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88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5FB9-7F4D-4FEB-8675-A24FAC194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17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A053-D997-49A4-A47D-2FE70C4DDA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10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3C27-768B-4D36-A260-EADFA0389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36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50000">
              <a:srgbClr val="FFFFF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F524C2-32EF-4188-A144-C3E2827ECE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922337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Mortalità infantile</a:t>
            </a:r>
            <a:b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perché di uno studio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632700" cy="352901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 dirty="0" smtClean="0">
                <a:latin typeface="Calibri" panose="020F0502020204030204" pitchFamily="34" charset="0"/>
              </a:rPr>
              <a:t>Nei regimi demografici ad alta mortalità, i morti nel primo anno di vita costituiscono 1/4 - 1/3 dei decessi complessivi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7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 dirty="0" smtClean="0">
                <a:latin typeface="Calibri" panose="020F0502020204030204" pitchFamily="34" charset="0"/>
              </a:rPr>
              <a:t>Tra il primo ed il secondo anno di vita c’è di norma un differenziale nel rischio di morte che non si riscontra in nessun altra fase della vita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7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 dirty="0" smtClean="0">
                <a:latin typeface="Calibri" panose="020F0502020204030204" pitchFamily="34" charset="0"/>
              </a:rPr>
              <a:t>La mortalità infantile è strettamente connessa alle pratiche e alle tecniche associate al parto, all’allattamento e allo svezzamento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7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 dirty="0" smtClean="0">
                <a:latin typeface="Calibri" panose="020F0502020204030204" pitchFamily="34" charset="0"/>
              </a:rPr>
              <a:t>Il livello della mortalità infantile costituisce uno degli elementi che maggiormente caratterizza il progresso tecnico-scientifico, sociale ed economico di una popolazione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Transizione epidemiologica e guadagni in e</a:t>
            </a:r>
            <a:r>
              <a:rPr lang="it-IT" sz="2800" b="1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627313" y="5013325"/>
            <a:ext cx="360045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1400" b="1" dirty="0">
                <a:solidFill>
                  <a:srgbClr val="0033CC"/>
                </a:solidFill>
              </a:rPr>
              <a:t>Speranza di vita alla nascita</a:t>
            </a:r>
          </a:p>
          <a:p>
            <a:pPr eaLnBrk="1" hangingPunct="1"/>
            <a:r>
              <a:rPr lang="it-IT" altLang="en-US" sz="1400" b="1" dirty="0">
                <a:solidFill>
                  <a:srgbClr val="0033CC"/>
                </a:solidFill>
              </a:rPr>
              <a:t>	</a:t>
            </a:r>
          </a:p>
          <a:p>
            <a:pPr eaLnBrk="1" hangingPunct="1"/>
            <a:r>
              <a:rPr lang="it-IT" altLang="en-US" sz="1400" b="1" u="sng" dirty="0">
                <a:solidFill>
                  <a:srgbClr val="0033CC"/>
                </a:solidFill>
              </a:rPr>
              <a:t>Inghilterra</a:t>
            </a:r>
            <a:r>
              <a:rPr lang="it-IT" altLang="en-US" sz="1400" b="1" dirty="0">
                <a:solidFill>
                  <a:srgbClr val="0033CC"/>
                </a:solidFill>
              </a:rPr>
              <a:t>		</a:t>
            </a:r>
            <a:r>
              <a:rPr lang="it-IT" altLang="en-US" sz="1400" b="1" u="sng" dirty="0">
                <a:solidFill>
                  <a:srgbClr val="0033CC"/>
                </a:solidFill>
              </a:rPr>
              <a:t>Italia</a:t>
            </a:r>
            <a:endParaRPr lang="it-IT" altLang="en-US" sz="1400" b="1" dirty="0">
              <a:solidFill>
                <a:srgbClr val="0033CC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it-IT" altLang="en-US" sz="1400" b="1" dirty="0">
                <a:solidFill>
                  <a:srgbClr val="0033CC"/>
                </a:solidFill>
              </a:rPr>
              <a:t>40,8 anni (1871)	33,8 anni (1881)</a:t>
            </a:r>
          </a:p>
          <a:p>
            <a:pPr eaLnBrk="1" hangingPunct="1">
              <a:spcBef>
                <a:spcPct val="30000"/>
              </a:spcBef>
            </a:pPr>
            <a:r>
              <a:rPr lang="it-IT" altLang="en-US" sz="1400" b="1" dirty="0">
                <a:solidFill>
                  <a:srgbClr val="0033CC"/>
                </a:solidFill>
              </a:rPr>
              <a:t>68,4 anni (1951)	65,5 anni (1951)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981075"/>
            <a:ext cx="5507038" cy="36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3" y="692696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5413" y="58052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Fonte: Rachel Hansen,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94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difficile obiettivo: la classificazione dei decessi per causa di morte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2620962"/>
          </a:xfrm>
        </p:spPr>
        <p:txBody>
          <a:bodyPr/>
          <a:lstStyle/>
          <a:p>
            <a:pPr eaLnBrk="1" hangingPunct="1"/>
            <a:r>
              <a:rPr lang="it-IT" altLang="en-US" sz="2400" b="1" smtClean="0">
                <a:solidFill>
                  <a:srgbClr val="0000FF"/>
                </a:solidFill>
              </a:rPr>
              <a:t>Classificazione delle cause di morte</a:t>
            </a:r>
          </a:p>
          <a:p>
            <a:pPr lvl="1" eaLnBrk="1" hangingPunct="1"/>
            <a:r>
              <a:rPr lang="it-IT" altLang="en-US" sz="1800" smtClean="0"/>
              <a:t>mutamento dei criteri di classificazione nel tempo</a:t>
            </a:r>
          </a:p>
          <a:p>
            <a:pPr lvl="1" eaLnBrk="1" hangingPunct="1"/>
            <a:r>
              <a:rPr lang="it-IT" altLang="en-US" sz="1800" smtClean="0"/>
              <a:t>frequenza dell’indicazione della per causa di morte</a:t>
            </a:r>
          </a:p>
          <a:p>
            <a:pPr lvl="1" eaLnBrk="1" hangingPunct="1"/>
            <a:r>
              <a:rPr lang="it-IT" altLang="en-US" sz="1800" smtClean="0"/>
              <a:t>qualità delle statistiche per causa di morte</a:t>
            </a:r>
          </a:p>
          <a:p>
            <a:pPr lvl="1" eaLnBrk="1" hangingPunct="1"/>
            <a:endParaRPr lang="it-IT" altLang="en-US" sz="1800" smtClean="0"/>
          </a:p>
          <a:p>
            <a:pPr eaLnBrk="1" hangingPunct="1"/>
            <a:r>
              <a:rPr lang="it-IT" altLang="en-US" sz="2400" b="1" smtClean="0">
                <a:solidFill>
                  <a:srgbClr val="0000FF"/>
                </a:solidFill>
              </a:rPr>
              <a:t>Non indipendenza delle singole cause di morte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Importanza di alcune singole cause di morte, Italia 1931-2008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636838"/>
            <a:ext cx="74961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tteo\Desktop\Top 10 Ranking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87718" cy="642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tteo\Desktop\Top 10 Ranking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60" y="233540"/>
            <a:ext cx="3780572" cy="64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8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Caratteristiche epidemiologiche differenziali delle patologie infettive e cronico-degenerative</a:t>
            </a:r>
            <a:endParaRPr lang="it-IT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2736" name="Group 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056208"/>
              </p:ext>
            </p:extLst>
          </p:nvPr>
        </p:nvGraphicFramePr>
        <p:xfrm>
          <a:off x="457200" y="1600200"/>
          <a:ext cx="8229600" cy="441579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852613"/>
                <a:gridCol w="2452687"/>
                <a:gridCol w="3924300"/>
              </a:tblGrid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Caratteristiche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Malattie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infettive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(acute)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Malattie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degenerative (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croniche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Eziologia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Unifattoriale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Multifattoriale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 Per lo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piu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’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aspecifici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Durata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del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periodo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di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latenza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 lo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piu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’ breve (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giorni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settimane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 lo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piu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’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lunga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decenni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Decorso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Acuto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giorni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settimane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Cronico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decenni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Trattamento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Eziologico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Sintomatico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Esito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Guarigione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Stabilizzazione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progressivo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peggioramento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Effetto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dei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miglioramenti</a:t>
                      </a: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terapeutici</a:t>
                      </a:r>
                      <a:endParaRPr kumimoji="0" lang="it-IT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Abbreviano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il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decorso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Diminuisce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la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prevalenza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Allungano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il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decorso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Aumenta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la 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prevalenza</a:t>
                      </a: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Epidemie, endemie e pandemie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1600" b="1" dirty="0" smtClean="0">
                <a:solidFill>
                  <a:srgbClr val="0000FF"/>
                </a:solidFill>
              </a:rPr>
              <a:t>Epidemia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Da un punto di vista epidemiologico si definisce epidemia l’improvvisa comparsa, in una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determinata popolazione o area geografica, di una malattia con tendenza alla diffusione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ad un numero di individui decisamente più elevato del normale. In genere, il termine si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riferisce a malattie infettive, ma può essere anche utilizzato in senso figurato con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riferimento a danni da altre cause.</a:t>
            </a:r>
          </a:p>
          <a:p>
            <a:pPr eaLnBrk="1" hangingPunct="1">
              <a:buFontTx/>
              <a:buNone/>
            </a:pPr>
            <a:endParaRPr lang="it-IT" altLang="en-US" sz="1600" dirty="0" smtClean="0"/>
          </a:p>
          <a:p>
            <a:pPr eaLnBrk="1" hangingPunct="1">
              <a:buFontTx/>
              <a:buNone/>
            </a:pPr>
            <a:r>
              <a:rPr lang="it-IT" altLang="en-US" sz="1600" b="1" dirty="0" smtClean="0">
                <a:solidFill>
                  <a:srgbClr val="0000FF"/>
                </a:solidFill>
              </a:rPr>
              <a:t>Endemia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Malattia endemica è una forma morbosa che è costantemente presente in una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determinata popolazione o area geografica il cui numero di casi che non sia soggetto 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grosse variazioni annuali.</a:t>
            </a:r>
          </a:p>
          <a:p>
            <a:pPr eaLnBrk="1" hangingPunct="1">
              <a:buFontTx/>
              <a:buNone/>
            </a:pPr>
            <a:endParaRPr lang="it-IT" altLang="en-US" sz="1600" dirty="0" smtClean="0"/>
          </a:p>
          <a:p>
            <a:pPr eaLnBrk="1" hangingPunct="1">
              <a:buFontTx/>
              <a:buNone/>
            </a:pPr>
            <a:r>
              <a:rPr lang="it-IT" altLang="en-US" sz="1600" b="1" dirty="0" smtClean="0">
                <a:solidFill>
                  <a:srgbClr val="0000FF"/>
                </a:solidFill>
              </a:rPr>
              <a:t>Pandemia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Malattia infettiva ad amplissima diffusione e che si propaga simultaneamente in molti</a:t>
            </a:r>
          </a:p>
          <a:p>
            <a:pPr eaLnBrk="1" hangingPunct="1">
              <a:buFontTx/>
              <a:buNone/>
            </a:pPr>
            <a:r>
              <a:rPr lang="it-IT" altLang="en-US" sz="1600" dirty="0" smtClean="0"/>
              <a:t>paesi del mondo.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epidemie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passato</a:t>
            </a:r>
            <a:b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 sviluppo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secondo Malthus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77380"/>
            <a:ext cx="7570787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caso concreto: l’epidemia di tifo del 1817</a:t>
            </a:r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323850" y="1557338"/>
            <a:ext cx="5400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600"/>
              <a:t>Instabilità politica e sociale: </a:t>
            </a:r>
            <a:endParaRPr lang="it-IT" altLang="en-US" sz="1600"/>
          </a:p>
          <a:p>
            <a:pPr eaLnBrk="1" hangingPunct="1"/>
            <a:r>
              <a:rPr lang="it-IT" altLang="en-US" sz="1600"/>
              <a:t>	guerra, fine periodo napoleonico, inizio Restaurazione</a:t>
            </a:r>
          </a:p>
          <a:p>
            <a:pPr eaLnBrk="1" hangingPunct="1">
              <a:buFontTx/>
              <a:buChar char="•"/>
            </a:pPr>
            <a:endParaRPr lang="it-IT" altLang="en-US" sz="1600"/>
          </a:p>
          <a:p>
            <a:pPr eaLnBrk="1" hangingPunct="1">
              <a:buFontTx/>
              <a:buChar char="•"/>
            </a:pPr>
            <a:r>
              <a:rPr lang="en-GB" altLang="en-US" sz="1600"/>
              <a:t>Eruzione del vulcano Tambora: </a:t>
            </a:r>
          </a:p>
          <a:p>
            <a:pPr eaLnBrk="1" hangingPunct="1"/>
            <a:r>
              <a:rPr lang="en-GB" altLang="en-US" sz="1600"/>
              <a:t>	deciso abbassamento temperatura media estiva</a:t>
            </a:r>
            <a:endParaRPr lang="it-IT" altLang="en-US" sz="1600"/>
          </a:p>
        </p:txBody>
      </p:sp>
      <p:sp>
        <p:nvSpPr>
          <p:cNvPr id="20484" name="AutoShape 15"/>
          <p:cNvSpPr>
            <a:spLocks noChangeArrowheads="1"/>
          </p:cNvSpPr>
          <p:nvPr/>
        </p:nvSpPr>
        <p:spPr bwMode="auto">
          <a:xfrm rot="2375965">
            <a:off x="2743200" y="3328988"/>
            <a:ext cx="1096963" cy="252412"/>
          </a:xfrm>
          <a:custGeom>
            <a:avLst/>
            <a:gdLst>
              <a:gd name="T0" fmla="*/ 822722 w 21600"/>
              <a:gd name="T1" fmla="*/ 0 h 21600"/>
              <a:gd name="T2" fmla="*/ 0 w 21600"/>
              <a:gd name="T3" fmla="*/ 126206 h 21600"/>
              <a:gd name="T4" fmla="*/ 822722 w 21600"/>
              <a:gd name="T5" fmla="*/ 252412 h 21600"/>
              <a:gd name="T6" fmla="*/ 1096963 w 21600"/>
              <a:gd name="T7" fmla="*/ 1262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3995738" y="3814763"/>
            <a:ext cx="36718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it-IT" altLang="en-US" sz="1600"/>
              <a:t>Raccolti disastrosi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endParaRPr lang="it-IT" altLang="en-US" sz="1600"/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it-IT" altLang="en-US" sz="1600"/>
              <a:t>Aumento prezzi del grano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endParaRPr lang="it-IT" altLang="en-US" sz="1600"/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it-IT" altLang="en-US" sz="1600"/>
              <a:t>Carestia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endParaRPr lang="it-IT" altLang="en-US" sz="1600"/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it-IT" altLang="en-US" sz="1600"/>
              <a:t>Denutrizione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endParaRPr lang="it-IT" altLang="en-US" sz="1600"/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it-IT" altLang="en-US" sz="1600" i="1"/>
              <a:t>INSORGENZA TIFO</a:t>
            </a:r>
            <a:endParaRPr lang="it-IT" altLang="en-US" sz="1600"/>
          </a:p>
        </p:txBody>
      </p:sp>
      <p:sp>
        <p:nvSpPr>
          <p:cNvPr id="20486" name="Line 17"/>
          <p:cNvSpPr>
            <a:spLocks noChangeShapeType="1"/>
          </p:cNvSpPr>
          <p:nvPr/>
        </p:nvSpPr>
        <p:spPr bwMode="auto">
          <a:xfrm>
            <a:off x="4787900" y="4076700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8"/>
          <p:cNvSpPr>
            <a:spLocks noChangeShapeType="1"/>
          </p:cNvSpPr>
          <p:nvPr/>
        </p:nvSpPr>
        <p:spPr bwMode="auto">
          <a:xfrm>
            <a:off x="4787900" y="4581525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9"/>
          <p:cNvSpPr>
            <a:spLocks noChangeShapeType="1"/>
          </p:cNvSpPr>
          <p:nvPr/>
        </p:nvSpPr>
        <p:spPr bwMode="auto">
          <a:xfrm>
            <a:off x="4787900" y="5157788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>
            <a:off x="4787900" y="5661025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misure dell’epidemia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745" y="1669608"/>
                <a:ext cx="3412088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𝑇𝑎𝑠𝑠𝑜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𝑑𝑖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𝑚𝑜𝑟𝑡𝑎𝑙𝑖𝑡</m:t>
                      </m:r>
                      <m:r>
                        <a:rPr lang="it-IT" b="0" i="1" smtClean="0">
                          <a:latin typeface="Cambria Math"/>
                        </a:rPr>
                        <m:t>à=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∙1000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5" y="1669608"/>
                <a:ext cx="3412088" cy="657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09048" y="3717032"/>
                <a:ext cx="301082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𝑇𝑎𝑠𝑠𝑜</m:t>
                      </m:r>
                      <m:r>
                        <a:rPr lang="it-IT" i="1" smtClean="0">
                          <a:latin typeface="Cambria Math"/>
                        </a:rPr>
                        <m:t> </m:t>
                      </m:r>
                      <m:r>
                        <a:rPr lang="it-IT" i="1" smtClean="0">
                          <a:latin typeface="Cambria Math"/>
                        </a:rPr>
                        <m:t>𝑑𝑖</m:t>
                      </m:r>
                      <m:r>
                        <a:rPr lang="it-IT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𝑙𝑒𝑡𝑎𝑙𝑖𝑡</m:t>
                      </m:r>
                      <m:r>
                        <a:rPr lang="it-IT" b="0" i="1" smtClean="0">
                          <a:latin typeface="Cambria Math"/>
                        </a:rPr>
                        <m:t>à=</m:t>
                      </m:r>
                      <m:f>
                        <m:fPr>
                          <m:ctrlPr>
                            <a:rPr lang="it-IT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it-IT" i="1">
                          <a:latin typeface="Cambria Math"/>
                          <a:ea typeface="Cambria Math"/>
                        </a:rPr>
                        <m:t>∙100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8" y="3717032"/>
                <a:ext cx="3010824" cy="610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4355976" y="153678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D</a:t>
            </a:r>
            <a:r>
              <a:rPr lang="it-IT" b="1" i="1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</a:t>
            </a:r>
            <a:r>
              <a:rPr lang="it-IT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= decessi nel periodo </a:t>
            </a:r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</a:t>
            </a:r>
          </a:p>
          <a:p>
            <a:endParaRPr lang="it-IT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Pm </a:t>
            </a:r>
            <a:r>
              <a:rPr lang="it-IT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= popolazione media nel periodo</a:t>
            </a:r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t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56080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D</a:t>
            </a:r>
            <a:r>
              <a:rPr lang="it-IT" b="1" i="1" baseline="-25000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t</a:t>
            </a:r>
            <a:r>
              <a:rPr lang="it-IT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= decessi nel periodo </a:t>
            </a:r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</a:t>
            </a:r>
          </a:p>
          <a:p>
            <a:endParaRPr lang="it-IT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C </a:t>
            </a:r>
            <a:r>
              <a:rPr lang="it-IT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= numero contagiati nel periodo</a:t>
            </a:r>
            <a:r>
              <a:rPr lang="it-IT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t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Principali cause della mortalità infantile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17671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Fattori endogeni</a:t>
            </a:r>
            <a:endParaRPr lang="it-IT" altLang="en-US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malattie genetiche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traumi connessi al parto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malformazioni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it-IT" altLang="en-US" sz="2400" b="1" dirty="0" smtClean="0">
              <a:latin typeface="Calibri" panose="020F0502020204030204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2"/>
            </a:pPr>
            <a:r>
              <a:rPr lang="it-IT" alt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Fattori esogeni</a:t>
            </a:r>
            <a:endParaRPr lang="it-IT" altLang="en-US" sz="24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epidemie o malattie in genere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condizione e posizione socio-economica della famiglia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livello culturale della famiglia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fattori igienici ed ambientali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fattori climatici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it-IT" altLang="en-US" sz="2000" dirty="0" smtClean="0">
                <a:latin typeface="Calibri" panose="020F0502020204030204" pitchFamily="34" charset="0"/>
              </a:rPr>
              <a:t>guerre od altri eventi sociali e politici  determinanti periodi di crisi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8958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Letalità per fascia d’età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66124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Corriere della Sera</a:t>
            </a:r>
            <a:endParaRPr lang="en-US" sz="1200" dirty="0"/>
          </a:p>
        </p:txBody>
      </p:sp>
      <p:pic>
        <p:nvPicPr>
          <p:cNvPr id="3075" name="Picture 3" descr="C:\Users\Matteo\Desktop\Screenshot_2020-10-21 Coronavirus in Italia, i dati e la map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00163"/>
            <a:ext cx="6286500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Altre pandemie </a:t>
            </a:r>
            <a:r>
              <a:rPr lang="it-IT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contemporanee: HIV/AIDS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258888" y="1989138"/>
            <a:ext cx="525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497888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E’ un virus responsabile della </a:t>
            </a:r>
            <a:r>
              <a:rPr lang="it-IT" altLang="en-US" b="1" dirty="0">
                <a:latin typeface="Calibri" panose="020F0502020204030204" pitchFamily="34" charset="0"/>
              </a:rPr>
              <a:t>sindrome di immunodeficienza acquisita.</a:t>
            </a:r>
          </a:p>
          <a:p>
            <a:pPr>
              <a:spcBef>
                <a:spcPct val="50000"/>
              </a:spcBef>
            </a:pPr>
            <a:endParaRPr lang="it-IT" altLang="en-US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it-IT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Modalità di trasmissione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altLang="en-US" dirty="0">
                <a:latin typeface="Calibri" panose="020F0502020204030204" pitchFamily="34" charset="0"/>
              </a:rPr>
              <a:t>Sessuale	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altLang="en-US" dirty="0">
                <a:latin typeface="Calibri" panose="020F0502020204030204" pitchFamily="34" charset="0"/>
              </a:rPr>
              <a:t>Ematica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altLang="en-US" dirty="0">
                <a:latin typeface="Calibri" panose="020F0502020204030204" pitchFamily="34" charset="0"/>
              </a:rPr>
              <a:t>Verticale (madre-figlio)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it-IT" altLang="en-US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it-IT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Decessi</a:t>
            </a:r>
          </a:p>
          <a:p>
            <a:pPr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2,1 milioni di individui nel solo 2007</a:t>
            </a:r>
          </a:p>
          <a:p>
            <a:pPr>
              <a:spcBef>
                <a:spcPct val="50000"/>
              </a:spcBef>
            </a:pPr>
            <a:endParaRPr lang="it-IT" altLang="en-US" b="1" dirty="0"/>
          </a:p>
        </p:txBody>
      </p:sp>
    </p:spTree>
    <p:extLst>
      <p:ext uri="{BB962C8B-B14F-4D97-AF65-F5344CB8AC3E}">
        <p14:creationId xmlns:p14="http://schemas.microsoft.com/office/powerpoint/2010/main" val="94866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85775"/>
            <a:ext cx="8691562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2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Struttura della mortalità infantile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40712" cy="514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Strumenti di misura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381375" y="2060575"/>
          <a:ext cx="24860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3" imgW="1244520" imgH="469800" progId="Equation.3">
                  <p:embed/>
                </p:oleObj>
              </mc:Choice>
              <mc:Fallback>
                <p:oleObj name="Equation" r:id="rId3" imgW="12445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060575"/>
                        <a:ext cx="24860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059113" y="1555750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0000FF"/>
                </a:solidFill>
              </a:rPr>
              <a:t>Tasso di mortalità infantile</a:t>
            </a:r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833438" y="4435475"/>
          <a:ext cx="26828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5" imgW="1346040" imgH="469800" progId="Equation.3">
                  <p:embed/>
                </p:oleObj>
              </mc:Choice>
              <mc:Fallback>
                <p:oleObj name="Equation" r:id="rId5" imgW="134604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435475"/>
                        <a:ext cx="26828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684213" y="3860800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0000FF"/>
                </a:solidFill>
              </a:rPr>
              <a:t>Tasso di mortalità neonatale</a:t>
            </a:r>
          </a:p>
        </p:txBody>
      </p:sp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5013325" y="4398963"/>
          <a:ext cx="3590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7" imgW="1790640" imgH="507960" progId="Equation.3">
                  <p:embed/>
                </p:oleObj>
              </mc:Choice>
              <mc:Fallback>
                <p:oleObj name="Equation" r:id="rId7" imgW="1790640" imgH="507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4398963"/>
                        <a:ext cx="35909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859338" y="3860800"/>
            <a:ext cx="396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>
                <a:solidFill>
                  <a:srgbClr val="0000FF"/>
                </a:solidFill>
              </a:rPr>
              <a:t>Tasso di mortalità postneonatale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98318" grpId="0"/>
      <p:bldP spid="98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Evoluzione della MI in Italia, 1863-2008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71" y="3068960"/>
            <a:ext cx="4621212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088" y="1484313"/>
            <a:ext cx="6932613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72000" y="1844824"/>
            <a:ext cx="3528392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Mortalità Infantile, Italia 2017</a:t>
            </a:r>
          </a:p>
          <a:p>
            <a:pPr algn="ctr"/>
            <a:r>
              <a:rPr lang="it-IT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2.8 ‰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8494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Mortalità infantile nel mondo,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1484784"/>
            <a:ext cx="900112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Fonte: www.reddit.com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teo\Desktop\child-mortality-gdp-per-cap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8" y="548680"/>
            <a:ext cx="809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transizione epidemiologica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5612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it-IT" altLang="en-US" sz="2000"/>
              <a:t>Cambiamento radicale della struttura delle cause della mortalità che ha accompagnato il miglioramento complessivo delle condizioni di vita e salute dalla fine del XIX alla prima parte del XX secolo. 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en-US" sz="2000"/>
              <a:t>Segna il passaggio da un sistema ad alta pressione demografica caratterizzato da un quadro epidemiologico dominato dalle malattie infettive ad a bassa pressione nel quale prevalgono le malattie croniche e degenerative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Alcune cause della transizione epidemiologica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sz="2000" dirty="0" smtClean="0">
                <a:latin typeface="Calibri" panose="020F0502020204030204" pitchFamily="34" charset="0"/>
                <a:cs typeface="Arial" charset="0"/>
              </a:rPr>
              <a:t>Miglioramento delle condizioni nutrizionali</a:t>
            </a:r>
          </a:p>
          <a:p>
            <a:pPr eaLnBrk="1" hangingPunct="1">
              <a:spcBef>
                <a:spcPct val="0"/>
              </a:spcBef>
            </a:pPr>
            <a:endParaRPr lang="it-IT" altLang="en-US" sz="2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000" dirty="0" smtClean="0">
                <a:latin typeface="Calibri" panose="020F0502020204030204" pitchFamily="34" charset="0"/>
                <a:cs typeface="Arial" charset="0"/>
              </a:rPr>
              <a:t>Incremento delle difese immunitarie specifiche (vaccinazione)</a:t>
            </a:r>
          </a:p>
          <a:p>
            <a:pPr eaLnBrk="1" hangingPunct="1">
              <a:spcBef>
                <a:spcPct val="0"/>
              </a:spcBef>
            </a:pPr>
            <a:endParaRPr lang="it-IT" altLang="en-US" sz="2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000" dirty="0" smtClean="0">
                <a:latin typeface="Calibri" panose="020F0502020204030204" pitchFamily="34" charset="0"/>
                <a:cs typeface="Arial" charset="0"/>
              </a:rPr>
              <a:t>Miglioramento delle condizioni ambientali</a:t>
            </a:r>
          </a:p>
          <a:p>
            <a:pPr eaLnBrk="1" hangingPunct="1">
              <a:spcBef>
                <a:spcPct val="0"/>
              </a:spcBef>
            </a:pPr>
            <a:endParaRPr lang="it-IT" altLang="en-US" sz="2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000" dirty="0" smtClean="0">
                <a:latin typeface="Calibri" panose="020F0502020204030204" pitchFamily="34" charset="0"/>
                <a:cs typeface="Arial" charset="0"/>
              </a:rPr>
              <a:t>Miglioramento delle condizioni di vita</a:t>
            </a:r>
          </a:p>
          <a:p>
            <a:pPr eaLnBrk="1" hangingPunct="1">
              <a:spcBef>
                <a:spcPct val="0"/>
              </a:spcBef>
            </a:pPr>
            <a:endParaRPr lang="it-IT" altLang="en-US" sz="20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en-US" sz="2000" dirty="0" smtClean="0">
                <a:latin typeface="Calibri" panose="020F0502020204030204" pitchFamily="34" charset="0"/>
                <a:cs typeface="Arial" charset="0"/>
              </a:rPr>
              <a:t>Disponibilità di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677</Words>
  <Application>Microsoft Office PowerPoint</Application>
  <PresentationFormat>Presentazione su schermo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Struttura predefinita</vt:lpstr>
      <vt:lpstr>Equation</vt:lpstr>
      <vt:lpstr>Mortalità infantile I perché di uno studio</vt:lpstr>
      <vt:lpstr>Principali cause della mortalità infantile</vt:lpstr>
      <vt:lpstr>Struttura della mortalità infantile</vt:lpstr>
      <vt:lpstr>Strumenti di misura</vt:lpstr>
      <vt:lpstr>Evoluzione della MI in Italia, 1863-2008</vt:lpstr>
      <vt:lpstr>Mortalità infantile nel mondo, 2017</vt:lpstr>
      <vt:lpstr>Presentazione standard di PowerPoint</vt:lpstr>
      <vt:lpstr>La transizione epidemiologica</vt:lpstr>
      <vt:lpstr>Alcune cause della transizione epidemiologica</vt:lpstr>
      <vt:lpstr>Transizione epidemiologica e guadagni in e0</vt:lpstr>
      <vt:lpstr>Presentazione standard di PowerPoint</vt:lpstr>
      <vt:lpstr>Un difficile obiettivo: la classificazione dei decessi per causa di morte</vt:lpstr>
      <vt:lpstr>Importanza di alcune singole cause di morte, Italia 1931-2008</vt:lpstr>
      <vt:lpstr>Presentazione standard di PowerPoint</vt:lpstr>
      <vt:lpstr>Caratteristiche epidemiologiche differenziali delle patologie infettive e cronico-degenerative</vt:lpstr>
      <vt:lpstr>Epidemie, endemie e pandemie</vt:lpstr>
      <vt:lpstr>Le epidemie del passato Lo sviluppo secondo Malthus</vt:lpstr>
      <vt:lpstr>Un caso concreto: l’epidemia di tifo del 1817</vt:lpstr>
      <vt:lpstr>Le misure dell’epidemia</vt:lpstr>
      <vt:lpstr>Letalità per fascia d’età</vt:lpstr>
      <vt:lpstr>Altre pandemie contemporanee: HIV/AIDS</vt:lpstr>
      <vt:lpstr>Presentazione standard di PowerPoint</vt:lpstr>
    </vt:vector>
  </TitlesOfParts>
  <Company>università parma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dipgae</dc:creator>
  <cp:lastModifiedBy>Matteo</cp:lastModifiedBy>
  <cp:revision>221</cp:revision>
  <dcterms:created xsi:type="dcterms:W3CDTF">2011-10-04T13:12:39Z</dcterms:created>
  <dcterms:modified xsi:type="dcterms:W3CDTF">2021-10-21T07:15:58Z</dcterms:modified>
</cp:coreProperties>
</file>