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9"/>
  </p:notesMasterIdLst>
  <p:sldIdLst>
    <p:sldId id="273" r:id="rId2"/>
    <p:sldId id="294" r:id="rId3"/>
    <p:sldId id="293" r:id="rId4"/>
    <p:sldId id="272" r:id="rId5"/>
    <p:sldId id="257" r:id="rId6"/>
    <p:sldId id="259" r:id="rId7"/>
    <p:sldId id="260" r:id="rId8"/>
    <p:sldId id="261" r:id="rId9"/>
    <p:sldId id="263" r:id="rId10"/>
    <p:sldId id="292" r:id="rId11"/>
    <p:sldId id="286" r:id="rId12"/>
    <p:sldId id="264" r:id="rId13"/>
    <p:sldId id="269" r:id="rId14"/>
    <p:sldId id="289" r:id="rId15"/>
    <p:sldId id="268" r:id="rId16"/>
    <p:sldId id="270" r:id="rId17"/>
    <p:sldId id="291" r:id="rId18"/>
    <p:sldId id="290" r:id="rId19"/>
    <p:sldId id="287" r:id="rId20"/>
    <p:sldId id="275" r:id="rId21"/>
    <p:sldId id="283" r:id="rId22"/>
    <p:sldId id="276" r:id="rId23"/>
    <p:sldId id="277" r:id="rId24"/>
    <p:sldId id="274" r:id="rId25"/>
    <p:sldId id="278" r:id="rId26"/>
    <p:sldId id="295" r:id="rId27"/>
    <p:sldId id="296" r:id="rId28"/>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0066CC"/>
    <a:srgbClr val="0000FF"/>
    <a:srgbClr val="333333"/>
    <a:srgbClr val="5F5F5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94" d="100"/>
          <a:sy n="94" d="100"/>
        </p:scale>
        <p:origin x="-2124" y="-80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B76DFB8-866C-486A-9706-2816F15E0B46}" type="doc">
      <dgm:prSet loTypeId="urn:microsoft.com/office/officeart/2005/8/layout/radial4" loCatId="relationship" qsTypeId="urn:microsoft.com/office/officeart/2005/8/quickstyle/simple5" qsCatId="simple" csTypeId="urn:microsoft.com/office/officeart/2005/8/colors/accent1_2" csCatId="accent1" phldr="1"/>
      <dgm:spPr/>
      <dgm:t>
        <a:bodyPr/>
        <a:lstStyle/>
        <a:p>
          <a:endParaRPr lang="it-IT"/>
        </a:p>
      </dgm:t>
    </dgm:pt>
    <dgm:pt modelId="{A0E180F0-1737-409B-8639-893A9BAAEB7C}">
      <dgm:prSet phldrT="[Testo]" custT="1"/>
      <dgm:spPr/>
      <dgm:t>
        <a:bodyPr/>
        <a:lstStyle/>
        <a:p>
          <a:r>
            <a:rPr lang="it-IT" sz="3200" b="1" dirty="0" smtClean="0"/>
            <a:t>65.3 milioni </a:t>
          </a:r>
          <a:r>
            <a:rPr lang="it-IT" sz="1400" dirty="0" smtClean="0"/>
            <a:t>di persone costrette a lasciare la propria casa</a:t>
          </a:r>
          <a:endParaRPr lang="it-IT" sz="1400" dirty="0"/>
        </a:p>
      </dgm:t>
    </dgm:pt>
    <dgm:pt modelId="{1B53909B-2358-488C-BC4A-DF137EED84C0}" type="parTrans" cxnId="{CBEDF89A-BF8B-48B3-BF9B-7702C9C3D0F2}">
      <dgm:prSet/>
      <dgm:spPr/>
      <dgm:t>
        <a:bodyPr/>
        <a:lstStyle/>
        <a:p>
          <a:endParaRPr lang="it-IT"/>
        </a:p>
      </dgm:t>
    </dgm:pt>
    <dgm:pt modelId="{839098E8-81D8-478D-9446-6B7DF12DAF62}" type="sibTrans" cxnId="{CBEDF89A-BF8B-48B3-BF9B-7702C9C3D0F2}">
      <dgm:prSet/>
      <dgm:spPr/>
      <dgm:t>
        <a:bodyPr/>
        <a:lstStyle/>
        <a:p>
          <a:endParaRPr lang="it-IT"/>
        </a:p>
      </dgm:t>
    </dgm:pt>
    <dgm:pt modelId="{7570F8EE-28AA-4139-8E27-72E7925365B2}">
      <dgm:prSet phldrT="[Testo]" custT="1"/>
      <dgm:spPr/>
      <dgm:t>
        <a:bodyPr/>
        <a:lstStyle/>
        <a:p>
          <a:r>
            <a:rPr lang="it-IT" sz="2000" b="1" dirty="0" smtClean="0"/>
            <a:t>21.3 milioni </a:t>
          </a:r>
          <a:r>
            <a:rPr lang="it-IT" sz="2000" dirty="0" smtClean="0"/>
            <a:t>di rifugiati</a:t>
          </a:r>
          <a:endParaRPr lang="it-IT" sz="2000" dirty="0"/>
        </a:p>
      </dgm:t>
    </dgm:pt>
    <dgm:pt modelId="{348B5399-9A02-495E-AAA8-3F6B02EA84FE}" type="parTrans" cxnId="{4E7BC9F1-96E9-46FE-8142-600CCA0017FE}">
      <dgm:prSet/>
      <dgm:spPr/>
      <dgm:t>
        <a:bodyPr/>
        <a:lstStyle/>
        <a:p>
          <a:endParaRPr lang="it-IT"/>
        </a:p>
      </dgm:t>
    </dgm:pt>
    <dgm:pt modelId="{0764BF7C-4BA7-4479-9024-174D7A27F58A}" type="sibTrans" cxnId="{4E7BC9F1-96E9-46FE-8142-600CCA0017FE}">
      <dgm:prSet/>
      <dgm:spPr/>
      <dgm:t>
        <a:bodyPr/>
        <a:lstStyle/>
        <a:p>
          <a:endParaRPr lang="it-IT"/>
        </a:p>
      </dgm:t>
    </dgm:pt>
    <dgm:pt modelId="{08584E55-AC89-44F9-8301-A8888CB3216C}">
      <dgm:prSet phldrT="[Testo]" custT="1"/>
      <dgm:spPr/>
      <dgm:t>
        <a:bodyPr/>
        <a:lstStyle/>
        <a:p>
          <a:r>
            <a:rPr lang="it-IT" sz="2000" b="1" dirty="0" smtClean="0"/>
            <a:t>40.8 milioni </a:t>
          </a:r>
          <a:r>
            <a:rPr lang="it-IT" sz="2000" dirty="0" smtClean="0"/>
            <a:t>di migranti interni</a:t>
          </a:r>
          <a:endParaRPr lang="it-IT" sz="2000" dirty="0"/>
        </a:p>
      </dgm:t>
    </dgm:pt>
    <dgm:pt modelId="{8F61DD28-14B1-4B2D-A419-E43467026D44}" type="parTrans" cxnId="{125EBF48-172F-4641-BE93-D47A5D8A1496}">
      <dgm:prSet/>
      <dgm:spPr/>
      <dgm:t>
        <a:bodyPr/>
        <a:lstStyle/>
        <a:p>
          <a:endParaRPr lang="it-IT"/>
        </a:p>
      </dgm:t>
    </dgm:pt>
    <dgm:pt modelId="{B2784AE2-2C5D-4EC3-9B12-845BD52CD51C}" type="sibTrans" cxnId="{125EBF48-172F-4641-BE93-D47A5D8A1496}">
      <dgm:prSet/>
      <dgm:spPr/>
      <dgm:t>
        <a:bodyPr/>
        <a:lstStyle/>
        <a:p>
          <a:endParaRPr lang="it-IT"/>
        </a:p>
      </dgm:t>
    </dgm:pt>
    <dgm:pt modelId="{28FC5341-733C-4973-AF11-8F5EA2C671D2}">
      <dgm:prSet phldrT="[Testo]" custT="1"/>
      <dgm:spPr/>
      <dgm:t>
        <a:bodyPr/>
        <a:lstStyle/>
        <a:p>
          <a:r>
            <a:rPr lang="it-IT" sz="2000" b="1" dirty="0" smtClean="0"/>
            <a:t>3.2 milioni </a:t>
          </a:r>
          <a:r>
            <a:rPr lang="it-IT" sz="2000" dirty="0" smtClean="0"/>
            <a:t>di richiedenti asilo</a:t>
          </a:r>
          <a:endParaRPr lang="it-IT" sz="2000" dirty="0"/>
        </a:p>
      </dgm:t>
    </dgm:pt>
    <dgm:pt modelId="{156A5F7B-0AAD-4264-BAEC-860E179D3AC1}" type="parTrans" cxnId="{3EB5B38B-06BC-407B-91EA-81C891798500}">
      <dgm:prSet/>
      <dgm:spPr/>
      <dgm:t>
        <a:bodyPr/>
        <a:lstStyle/>
        <a:p>
          <a:endParaRPr lang="it-IT"/>
        </a:p>
      </dgm:t>
    </dgm:pt>
    <dgm:pt modelId="{E3DA5F4C-24D3-4236-9B69-D55EA16C6D14}" type="sibTrans" cxnId="{3EB5B38B-06BC-407B-91EA-81C891798500}">
      <dgm:prSet/>
      <dgm:spPr/>
      <dgm:t>
        <a:bodyPr/>
        <a:lstStyle/>
        <a:p>
          <a:endParaRPr lang="it-IT"/>
        </a:p>
      </dgm:t>
    </dgm:pt>
    <dgm:pt modelId="{6E225207-5BB8-4849-AA17-230EECC8347B}" type="pres">
      <dgm:prSet presAssocID="{7B76DFB8-866C-486A-9706-2816F15E0B46}" presName="cycle" presStyleCnt="0">
        <dgm:presLayoutVars>
          <dgm:chMax val="1"/>
          <dgm:dir/>
          <dgm:animLvl val="ctr"/>
          <dgm:resizeHandles val="exact"/>
        </dgm:presLayoutVars>
      </dgm:prSet>
      <dgm:spPr/>
      <dgm:t>
        <a:bodyPr/>
        <a:lstStyle/>
        <a:p>
          <a:endParaRPr lang="it-IT"/>
        </a:p>
      </dgm:t>
    </dgm:pt>
    <dgm:pt modelId="{9243DB97-43DB-4B41-8078-5306325FC22F}" type="pres">
      <dgm:prSet presAssocID="{A0E180F0-1737-409B-8639-893A9BAAEB7C}" presName="centerShape" presStyleLbl="node0" presStyleIdx="0" presStyleCnt="1"/>
      <dgm:spPr/>
      <dgm:t>
        <a:bodyPr/>
        <a:lstStyle/>
        <a:p>
          <a:endParaRPr lang="it-IT"/>
        </a:p>
      </dgm:t>
    </dgm:pt>
    <dgm:pt modelId="{AE916221-AACA-4397-B9A7-5D9E98B3BDA2}" type="pres">
      <dgm:prSet presAssocID="{348B5399-9A02-495E-AAA8-3F6B02EA84FE}" presName="parTrans" presStyleLbl="bgSibTrans2D1" presStyleIdx="0" presStyleCnt="3"/>
      <dgm:spPr/>
      <dgm:t>
        <a:bodyPr/>
        <a:lstStyle/>
        <a:p>
          <a:endParaRPr lang="it-IT"/>
        </a:p>
      </dgm:t>
    </dgm:pt>
    <dgm:pt modelId="{A5A28F86-8DB0-41C5-99A8-5824F5028219}" type="pres">
      <dgm:prSet presAssocID="{7570F8EE-28AA-4139-8E27-72E7925365B2}" presName="node" presStyleLbl="node1" presStyleIdx="0" presStyleCnt="3">
        <dgm:presLayoutVars>
          <dgm:bulletEnabled val="1"/>
        </dgm:presLayoutVars>
      </dgm:prSet>
      <dgm:spPr/>
      <dgm:t>
        <a:bodyPr/>
        <a:lstStyle/>
        <a:p>
          <a:endParaRPr lang="it-IT"/>
        </a:p>
      </dgm:t>
    </dgm:pt>
    <dgm:pt modelId="{45F64B9C-18BA-41AD-A727-C6BB21D37550}" type="pres">
      <dgm:prSet presAssocID="{8F61DD28-14B1-4B2D-A419-E43467026D44}" presName="parTrans" presStyleLbl="bgSibTrans2D1" presStyleIdx="1" presStyleCnt="3"/>
      <dgm:spPr/>
      <dgm:t>
        <a:bodyPr/>
        <a:lstStyle/>
        <a:p>
          <a:endParaRPr lang="it-IT"/>
        </a:p>
      </dgm:t>
    </dgm:pt>
    <dgm:pt modelId="{44404D9D-E744-4904-B532-90CDC1C849F2}" type="pres">
      <dgm:prSet presAssocID="{08584E55-AC89-44F9-8301-A8888CB3216C}" presName="node" presStyleLbl="node1" presStyleIdx="1" presStyleCnt="3">
        <dgm:presLayoutVars>
          <dgm:bulletEnabled val="1"/>
        </dgm:presLayoutVars>
      </dgm:prSet>
      <dgm:spPr/>
      <dgm:t>
        <a:bodyPr/>
        <a:lstStyle/>
        <a:p>
          <a:endParaRPr lang="it-IT"/>
        </a:p>
      </dgm:t>
    </dgm:pt>
    <dgm:pt modelId="{F4FCED76-77DA-4A2A-9637-B949F82093C4}" type="pres">
      <dgm:prSet presAssocID="{156A5F7B-0AAD-4264-BAEC-860E179D3AC1}" presName="parTrans" presStyleLbl="bgSibTrans2D1" presStyleIdx="2" presStyleCnt="3"/>
      <dgm:spPr/>
      <dgm:t>
        <a:bodyPr/>
        <a:lstStyle/>
        <a:p>
          <a:endParaRPr lang="it-IT"/>
        </a:p>
      </dgm:t>
    </dgm:pt>
    <dgm:pt modelId="{F529A2D8-80FE-4DB3-B722-684B1732A59C}" type="pres">
      <dgm:prSet presAssocID="{28FC5341-733C-4973-AF11-8F5EA2C671D2}" presName="node" presStyleLbl="node1" presStyleIdx="2" presStyleCnt="3">
        <dgm:presLayoutVars>
          <dgm:bulletEnabled val="1"/>
        </dgm:presLayoutVars>
      </dgm:prSet>
      <dgm:spPr/>
      <dgm:t>
        <a:bodyPr/>
        <a:lstStyle/>
        <a:p>
          <a:endParaRPr lang="it-IT"/>
        </a:p>
      </dgm:t>
    </dgm:pt>
  </dgm:ptLst>
  <dgm:cxnLst>
    <dgm:cxn modelId="{E6CD574C-DB07-4664-845F-DBAADB31BEF8}" type="presOf" srcId="{08584E55-AC89-44F9-8301-A8888CB3216C}" destId="{44404D9D-E744-4904-B532-90CDC1C849F2}" srcOrd="0" destOrd="0" presId="urn:microsoft.com/office/officeart/2005/8/layout/radial4"/>
    <dgm:cxn modelId="{125EBF48-172F-4641-BE93-D47A5D8A1496}" srcId="{A0E180F0-1737-409B-8639-893A9BAAEB7C}" destId="{08584E55-AC89-44F9-8301-A8888CB3216C}" srcOrd="1" destOrd="0" parTransId="{8F61DD28-14B1-4B2D-A419-E43467026D44}" sibTransId="{B2784AE2-2C5D-4EC3-9B12-845BD52CD51C}"/>
    <dgm:cxn modelId="{4E7BC9F1-96E9-46FE-8142-600CCA0017FE}" srcId="{A0E180F0-1737-409B-8639-893A9BAAEB7C}" destId="{7570F8EE-28AA-4139-8E27-72E7925365B2}" srcOrd="0" destOrd="0" parTransId="{348B5399-9A02-495E-AAA8-3F6B02EA84FE}" sibTransId="{0764BF7C-4BA7-4479-9024-174D7A27F58A}"/>
    <dgm:cxn modelId="{3EB5B38B-06BC-407B-91EA-81C891798500}" srcId="{A0E180F0-1737-409B-8639-893A9BAAEB7C}" destId="{28FC5341-733C-4973-AF11-8F5EA2C671D2}" srcOrd="2" destOrd="0" parTransId="{156A5F7B-0AAD-4264-BAEC-860E179D3AC1}" sibTransId="{E3DA5F4C-24D3-4236-9B69-D55EA16C6D14}"/>
    <dgm:cxn modelId="{CBEDF89A-BF8B-48B3-BF9B-7702C9C3D0F2}" srcId="{7B76DFB8-866C-486A-9706-2816F15E0B46}" destId="{A0E180F0-1737-409B-8639-893A9BAAEB7C}" srcOrd="0" destOrd="0" parTransId="{1B53909B-2358-488C-BC4A-DF137EED84C0}" sibTransId="{839098E8-81D8-478D-9446-6B7DF12DAF62}"/>
    <dgm:cxn modelId="{14075A72-50C9-4213-8685-F2D948591DD5}" type="presOf" srcId="{348B5399-9A02-495E-AAA8-3F6B02EA84FE}" destId="{AE916221-AACA-4397-B9A7-5D9E98B3BDA2}" srcOrd="0" destOrd="0" presId="urn:microsoft.com/office/officeart/2005/8/layout/radial4"/>
    <dgm:cxn modelId="{5E3E221E-F52B-4079-B842-1BD0C4609A6B}" type="presOf" srcId="{A0E180F0-1737-409B-8639-893A9BAAEB7C}" destId="{9243DB97-43DB-4B41-8078-5306325FC22F}" srcOrd="0" destOrd="0" presId="urn:microsoft.com/office/officeart/2005/8/layout/radial4"/>
    <dgm:cxn modelId="{87472A03-7A93-404B-A79B-38E411B57D71}" type="presOf" srcId="{7B76DFB8-866C-486A-9706-2816F15E0B46}" destId="{6E225207-5BB8-4849-AA17-230EECC8347B}" srcOrd="0" destOrd="0" presId="urn:microsoft.com/office/officeart/2005/8/layout/radial4"/>
    <dgm:cxn modelId="{FF788CBF-01A2-4CF7-B932-A41559D18518}" type="presOf" srcId="{28FC5341-733C-4973-AF11-8F5EA2C671D2}" destId="{F529A2D8-80FE-4DB3-B722-684B1732A59C}" srcOrd="0" destOrd="0" presId="urn:microsoft.com/office/officeart/2005/8/layout/radial4"/>
    <dgm:cxn modelId="{ED67BC28-E9FB-4237-90F3-9A590FE27448}" type="presOf" srcId="{156A5F7B-0AAD-4264-BAEC-860E179D3AC1}" destId="{F4FCED76-77DA-4A2A-9637-B949F82093C4}" srcOrd="0" destOrd="0" presId="urn:microsoft.com/office/officeart/2005/8/layout/radial4"/>
    <dgm:cxn modelId="{0F94C82F-D586-45A6-AA67-C7696F3551B1}" type="presOf" srcId="{8F61DD28-14B1-4B2D-A419-E43467026D44}" destId="{45F64B9C-18BA-41AD-A727-C6BB21D37550}" srcOrd="0" destOrd="0" presId="urn:microsoft.com/office/officeart/2005/8/layout/radial4"/>
    <dgm:cxn modelId="{ABCE33A7-E204-4F0C-AF0C-6A910EE07644}" type="presOf" srcId="{7570F8EE-28AA-4139-8E27-72E7925365B2}" destId="{A5A28F86-8DB0-41C5-99A8-5824F5028219}" srcOrd="0" destOrd="0" presId="urn:microsoft.com/office/officeart/2005/8/layout/radial4"/>
    <dgm:cxn modelId="{AAE5A691-7167-483B-AA2E-50491CA8628C}" type="presParOf" srcId="{6E225207-5BB8-4849-AA17-230EECC8347B}" destId="{9243DB97-43DB-4B41-8078-5306325FC22F}" srcOrd="0" destOrd="0" presId="urn:microsoft.com/office/officeart/2005/8/layout/radial4"/>
    <dgm:cxn modelId="{93A6BDC5-4A0A-4BBB-A540-644E783D3F9E}" type="presParOf" srcId="{6E225207-5BB8-4849-AA17-230EECC8347B}" destId="{AE916221-AACA-4397-B9A7-5D9E98B3BDA2}" srcOrd="1" destOrd="0" presId="urn:microsoft.com/office/officeart/2005/8/layout/radial4"/>
    <dgm:cxn modelId="{D5A112A1-50C8-4137-85C6-DD74D80412BB}" type="presParOf" srcId="{6E225207-5BB8-4849-AA17-230EECC8347B}" destId="{A5A28F86-8DB0-41C5-99A8-5824F5028219}" srcOrd="2" destOrd="0" presId="urn:microsoft.com/office/officeart/2005/8/layout/radial4"/>
    <dgm:cxn modelId="{9AE7C081-8B57-4A9A-92C7-54479A89EEDE}" type="presParOf" srcId="{6E225207-5BB8-4849-AA17-230EECC8347B}" destId="{45F64B9C-18BA-41AD-A727-C6BB21D37550}" srcOrd="3" destOrd="0" presId="urn:microsoft.com/office/officeart/2005/8/layout/radial4"/>
    <dgm:cxn modelId="{29AE1957-9017-4755-8E18-436C768319F5}" type="presParOf" srcId="{6E225207-5BB8-4849-AA17-230EECC8347B}" destId="{44404D9D-E744-4904-B532-90CDC1C849F2}" srcOrd="4" destOrd="0" presId="urn:microsoft.com/office/officeart/2005/8/layout/radial4"/>
    <dgm:cxn modelId="{C7EFFE10-1842-4997-9F8B-E8A834777A80}" type="presParOf" srcId="{6E225207-5BB8-4849-AA17-230EECC8347B}" destId="{F4FCED76-77DA-4A2A-9637-B949F82093C4}" srcOrd="5" destOrd="0" presId="urn:microsoft.com/office/officeart/2005/8/layout/radial4"/>
    <dgm:cxn modelId="{894DD740-C080-442A-99BB-21970D5A186B}" type="presParOf" srcId="{6E225207-5BB8-4849-AA17-230EECC8347B}" destId="{F529A2D8-80FE-4DB3-B722-684B1732A59C}" srcOrd="6"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43DB97-43DB-4B41-8078-5306325FC22F}">
      <dsp:nvSpPr>
        <dsp:cNvPr id="0" name=""/>
        <dsp:cNvSpPr/>
      </dsp:nvSpPr>
      <dsp:spPr>
        <a:xfrm>
          <a:off x="2733423" y="2657812"/>
          <a:ext cx="2021984" cy="2021984"/>
        </a:xfrm>
        <a:prstGeom prst="ellipse">
          <a:avLst/>
        </a:prstGeom>
        <a:gradFill rotWithShape="0">
          <a:gsLst>
            <a:gs pos="0">
              <a:schemeClr val="accent1">
                <a:hueOff val="0"/>
                <a:satOff val="0"/>
                <a:lumOff val="0"/>
                <a:alphaOff val="0"/>
                <a:lumMod val="95000"/>
              </a:schemeClr>
            </a:gs>
            <a:gs pos="100000">
              <a:schemeClr val="accent1">
                <a:hueOff val="0"/>
                <a:satOff val="0"/>
                <a:lumOff val="0"/>
                <a:alphaOff val="0"/>
                <a:shade val="82000"/>
                <a:satMod val="125000"/>
                <a:lumMod val="74000"/>
              </a:schemeClr>
            </a:gs>
          </a:gsLst>
          <a:lin ang="5400000" scaled="0"/>
        </a:gradFill>
        <a:ln>
          <a:noFill/>
        </a:ln>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accent1">
              <a:hueOff val="0"/>
              <a:satOff val="0"/>
              <a:lumOff val="0"/>
              <a:alphaOff val="0"/>
              <a:shade val="30000"/>
              <a:satMod val="12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it-IT" sz="3200" b="1" kern="1200" dirty="0" smtClean="0"/>
            <a:t>65.3 milioni </a:t>
          </a:r>
          <a:r>
            <a:rPr lang="it-IT" sz="1400" kern="1200" dirty="0" smtClean="0"/>
            <a:t>di persone costrette a lasciare la propria casa</a:t>
          </a:r>
          <a:endParaRPr lang="it-IT" sz="1400" kern="1200" dirty="0"/>
        </a:p>
      </dsp:txBody>
      <dsp:txXfrm>
        <a:off x="3029536" y="2953925"/>
        <a:ext cx="1429758" cy="1429758"/>
      </dsp:txXfrm>
    </dsp:sp>
    <dsp:sp modelId="{AE916221-AACA-4397-B9A7-5D9E98B3BDA2}">
      <dsp:nvSpPr>
        <dsp:cNvPr id="0" name=""/>
        <dsp:cNvSpPr/>
      </dsp:nvSpPr>
      <dsp:spPr>
        <a:xfrm rot="12900000">
          <a:off x="1207703" y="2229331"/>
          <a:ext cx="1784855" cy="576265"/>
        </a:xfrm>
        <a:prstGeom prst="leftArrow">
          <a:avLst>
            <a:gd name="adj1" fmla="val 60000"/>
            <a:gd name="adj2" fmla="val 50000"/>
          </a:avLst>
        </a:prstGeom>
        <a:gradFill rotWithShape="0">
          <a:gsLst>
            <a:gs pos="0">
              <a:schemeClr val="accent1">
                <a:tint val="60000"/>
                <a:hueOff val="0"/>
                <a:satOff val="0"/>
                <a:lumOff val="0"/>
                <a:alphaOff val="0"/>
                <a:lumMod val="95000"/>
              </a:schemeClr>
            </a:gs>
            <a:gs pos="100000">
              <a:schemeClr val="accent1">
                <a:tint val="60000"/>
                <a:hueOff val="0"/>
                <a:satOff val="0"/>
                <a:lumOff val="0"/>
                <a:alphaOff val="0"/>
                <a:shade val="82000"/>
                <a:satMod val="125000"/>
                <a:lumMod val="74000"/>
              </a:schemeClr>
            </a:gs>
          </a:gsLst>
          <a:lin ang="5400000" scaled="0"/>
        </a:gradFill>
        <a:ln>
          <a:noFill/>
        </a:ln>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accent1">
              <a:tint val="60000"/>
              <a:hueOff val="0"/>
              <a:satOff val="0"/>
              <a:lumOff val="0"/>
              <a:alphaOff val="0"/>
              <a:shade val="30000"/>
              <a:satMod val="120000"/>
            </a:schemeClr>
          </a:contourClr>
        </a:sp3d>
      </dsp:spPr>
      <dsp:style>
        <a:lnRef idx="0">
          <a:scrgbClr r="0" g="0" b="0"/>
        </a:lnRef>
        <a:fillRef idx="3">
          <a:scrgbClr r="0" g="0" b="0"/>
        </a:fillRef>
        <a:effectRef idx="3">
          <a:scrgbClr r="0" g="0" b="0"/>
        </a:effectRef>
        <a:fontRef idx="minor">
          <a:schemeClr val="lt1"/>
        </a:fontRef>
      </dsp:style>
    </dsp:sp>
    <dsp:sp modelId="{A5A28F86-8DB0-41C5-99A8-5824F5028219}">
      <dsp:nvSpPr>
        <dsp:cNvPr id="0" name=""/>
        <dsp:cNvSpPr/>
      </dsp:nvSpPr>
      <dsp:spPr>
        <a:xfrm>
          <a:off x="408654" y="1237235"/>
          <a:ext cx="1920885" cy="1536708"/>
        </a:xfrm>
        <a:prstGeom prst="roundRect">
          <a:avLst>
            <a:gd name="adj" fmla="val 10000"/>
          </a:avLst>
        </a:prstGeom>
        <a:gradFill rotWithShape="0">
          <a:gsLst>
            <a:gs pos="0">
              <a:schemeClr val="accent1">
                <a:hueOff val="0"/>
                <a:satOff val="0"/>
                <a:lumOff val="0"/>
                <a:alphaOff val="0"/>
                <a:lumMod val="95000"/>
              </a:schemeClr>
            </a:gs>
            <a:gs pos="100000">
              <a:schemeClr val="accent1">
                <a:hueOff val="0"/>
                <a:satOff val="0"/>
                <a:lumOff val="0"/>
                <a:alphaOff val="0"/>
                <a:shade val="82000"/>
                <a:satMod val="125000"/>
                <a:lumMod val="74000"/>
              </a:schemeClr>
            </a:gs>
          </a:gsLst>
          <a:lin ang="5400000" scaled="0"/>
        </a:gradFill>
        <a:ln>
          <a:noFill/>
        </a:ln>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accent1">
              <a:hueOff val="0"/>
              <a:satOff val="0"/>
              <a:lumOff val="0"/>
              <a:alphaOff val="0"/>
              <a:shade val="30000"/>
              <a:satMod val="12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38100" tIns="38100" rIns="38100" bIns="38100" numCol="1" spcCol="1270" anchor="ctr" anchorCtr="0">
          <a:noAutofit/>
        </a:bodyPr>
        <a:lstStyle/>
        <a:p>
          <a:pPr lvl="0" algn="ctr" defTabSz="889000">
            <a:lnSpc>
              <a:spcPct val="90000"/>
            </a:lnSpc>
            <a:spcBef>
              <a:spcPct val="0"/>
            </a:spcBef>
            <a:spcAft>
              <a:spcPct val="35000"/>
            </a:spcAft>
          </a:pPr>
          <a:r>
            <a:rPr lang="it-IT" sz="2000" b="1" kern="1200" dirty="0" smtClean="0"/>
            <a:t>21.3 milioni </a:t>
          </a:r>
          <a:r>
            <a:rPr lang="it-IT" sz="2000" kern="1200" dirty="0" smtClean="0"/>
            <a:t>di rifugiati</a:t>
          </a:r>
          <a:endParaRPr lang="it-IT" sz="2000" kern="1200" dirty="0"/>
        </a:p>
      </dsp:txBody>
      <dsp:txXfrm>
        <a:off x="453663" y="1282244"/>
        <a:ext cx="1830867" cy="1446690"/>
      </dsp:txXfrm>
    </dsp:sp>
    <dsp:sp modelId="{45F64B9C-18BA-41AD-A727-C6BB21D37550}">
      <dsp:nvSpPr>
        <dsp:cNvPr id="0" name=""/>
        <dsp:cNvSpPr/>
      </dsp:nvSpPr>
      <dsp:spPr>
        <a:xfrm rot="16200000">
          <a:off x="2851988" y="1373371"/>
          <a:ext cx="1784855" cy="576265"/>
        </a:xfrm>
        <a:prstGeom prst="leftArrow">
          <a:avLst>
            <a:gd name="adj1" fmla="val 60000"/>
            <a:gd name="adj2" fmla="val 50000"/>
          </a:avLst>
        </a:prstGeom>
        <a:gradFill rotWithShape="0">
          <a:gsLst>
            <a:gs pos="0">
              <a:schemeClr val="accent1">
                <a:tint val="60000"/>
                <a:hueOff val="0"/>
                <a:satOff val="0"/>
                <a:lumOff val="0"/>
                <a:alphaOff val="0"/>
                <a:lumMod val="95000"/>
              </a:schemeClr>
            </a:gs>
            <a:gs pos="100000">
              <a:schemeClr val="accent1">
                <a:tint val="60000"/>
                <a:hueOff val="0"/>
                <a:satOff val="0"/>
                <a:lumOff val="0"/>
                <a:alphaOff val="0"/>
                <a:shade val="82000"/>
                <a:satMod val="125000"/>
                <a:lumMod val="74000"/>
              </a:schemeClr>
            </a:gs>
          </a:gsLst>
          <a:lin ang="5400000" scaled="0"/>
        </a:gradFill>
        <a:ln>
          <a:noFill/>
        </a:ln>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accent1">
              <a:tint val="60000"/>
              <a:hueOff val="0"/>
              <a:satOff val="0"/>
              <a:lumOff val="0"/>
              <a:alphaOff val="0"/>
              <a:shade val="30000"/>
              <a:satMod val="120000"/>
            </a:schemeClr>
          </a:contourClr>
        </a:sp3d>
      </dsp:spPr>
      <dsp:style>
        <a:lnRef idx="0">
          <a:scrgbClr r="0" g="0" b="0"/>
        </a:lnRef>
        <a:fillRef idx="3">
          <a:scrgbClr r="0" g="0" b="0"/>
        </a:fillRef>
        <a:effectRef idx="3">
          <a:scrgbClr r="0" g="0" b="0"/>
        </a:effectRef>
        <a:fontRef idx="minor">
          <a:schemeClr val="lt1"/>
        </a:fontRef>
      </dsp:style>
    </dsp:sp>
    <dsp:sp modelId="{44404D9D-E744-4904-B532-90CDC1C849F2}">
      <dsp:nvSpPr>
        <dsp:cNvPr id="0" name=""/>
        <dsp:cNvSpPr/>
      </dsp:nvSpPr>
      <dsp:spPr>
        <a:xfrm>
          <a:off x="2783973" y="722"/>
          <a:ext cx="1920885" cy="1536708"/>
        </a:xfrm>
        <a:prstGeom prst="roundRect">
          <a:avLst>
            <a:gd name="adj" fmla="val 10000"/>
          </a:avLst>
        </a:prstGeom>
        <a:gradFill rotWithShape="0">
          <a:gsLst>
            <a:gs pos="0">
              <a:schemeClr val="accent1">
                <a:hueOff val="0"/>
                <a:satOff val="0"/>
                <a:lumOff val="0"/>
                <a:alphaOff val="0"/>
                <a:lumMod val="95000"/>
              </a:schemeClr>
            </a:gs>
            <a:gs pos="100000">
              <a:schemeClr val="accent1">
                <a:hueOff val="0"/>
                <a:satOff val="0"/>
                <a:lumOff val="0"/>
                <a:alphaOff val="0"/>
                <a:shade val="82000"/>
                <a:satMod val="125000"/>
                <a:lumMod val="74000"/>
              </a:schemeClr>
            </a:gs>
          </a:gsLst>
          <a:lin ang="5400000" scaled="0"/>
        </a:gradFill>
        <a:ln>
          <a:noFill/>
        </a:ln>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accent1">
              <a:hueOff val="0"/>
              <a:satOff val="0"/>
              <a:lumOff val="0"/>
              <a:alphaOff val="0"/>
              <a:shade val="30000"/>
              <a:satMod val="12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38100" tIns="38100" rIns="38100" bIns="38100" numCol="1" spcCol="1270" anchor="ctr" anchorCtr="0">
          <a:noAutofit/>
        </a:bodyPr>
        <a:lstStyle/>
        <a:p>
          <a:pPr lvl="0" algn="ctr" defTabSz="889000">
            <a:lnSpc>
              <a:spcPct val="90000"/>
            </a:lnSpc>
            <a:spcBef>
              <a:spcPct val="0"/>
            </a:spcBef>
            <a:spcAft>
              <a:spcPct val="35000"/>
            </a:spcAft>
          </a:pPr>
          <a:r>
            <a:rPr lang="it-IT" sz="2000" b="1" kern="1200" dirty="0" smtClean="0"/>
            <a:t>40.8 milioni </a:t>
          </a:r>
          <a:r>
            <a:rPr lang="it-IT" sz="2000" kern="1200" dirty="0" smtClean="0"/>
            <a:t>di migranti interni</a:t>
          </a:r>
          <a:endParaRPr lang="it-IT" sz="2000" kern="1200" dirty="0"/>
        </a:p>
      </dsp:txBody>
      <dsp:txXfrm>
        <a:off x="2828982" y="45731"/>
        <a:ext cx="1830867" cy="1446690"/>
      </dsp:txXfrm>
    </dsp:sp>
    <dsp:sp modelId="{F4FCED76-77DA-4A2A-9637-B949F82093C4}">
      <dsp:nvSpPr>
        <dsp:cNvPr id="0" name=""/>
        <dsp:cNvSpPr/>
      </dsp:nvSpPr>
      <dsp:spPr>
        <a:xfrm rot="19500000">
          <a:off x="4496272" y="2229331"/>
          <a:ext cx="1784855" cy="576265"/>
        </a:xfrm>
        <a:prstGeom prst="leftArrow">
          <a:avLst>
            <a:gd name="adj1" fmla="val 60000"/>
            <a:gd name="adj2" fmla="val 50000"/>
          </a:avLst>
        </a:prstGeom>
        <a:gradFill rotWithShape="0">
          <a:gsLst>
            <a:gs pos="0">
              <a:schemeClr val="accent1">
                <a:tint val="60000"/>
                <a:hueOff val="0"/>
                <a:satOff val="0"/>
                <a:lumOff val="0"/>
                <a:alphaOff val="0"/>
                <a:lumMod val="95000"/>
              </a:schemeClr>
            </a:gs>
            <a:gs pos="100000">
              <a:schemeClr val="accent1">
                <a:tint val="60000"/>
                <a:hueOff val="0"/>
                <a:satOff val="0"/>
                <a:lumOff val="0"/>
                <a:alphaOff val="0"/>
                <a:shade val="82000"/>
                <a:satMod val="125000"/>
                <a:lumMod val="74000"/>
              </a:schemeClr>
            </a:gs>
          </a:gsLst>
          <a:lin ang="5400000" scaled="0"/>
        </a:gradFill>
        <a:ln>
          <a:noFill/>
        </a:ln>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accent1">
              <a:tint val="60000"/>
              <a:hueOff val="0"/>
              <a:satOff val="0"/>
              <a:lumOff val="0"/>
              <a:alphaOff val="0"/>
              <a:shade val="30000"/>
              <a:satMod val="120000"/>
            </a:schemeClr>
          </a:contourClr>
        </a:sp3d>
      </dsp:spPr>
      <dsp:style>
        <a:lnRef idx="0">
          <a:scrgbClr r="0" g="0" b="0"/>
        </a:lnRef>
        <a:fillRef idx="3">
          <a:scrgbClr r="0" g="0" b="0"/>
        </a:fillRef>
        <a:effectRef idx="3">
          <a:scrgbClr r="0" g="0" b="0"/>
        </a:effectRef>
        <a:fontRef idx="minor">
          <a:schemeClr val="lt1"/>
        </a:fontRef>
      </dsp:style>
    </dsp:sp>
    <dsp:sp modelId="{F529A2D8-80FE-4DB3-B722-684B1732A59C}">
      <dsp:nvSpPr>
        <dsp:cNvPr id="0" name=""/>
        <dsp:cNvSpPr/>
      </dsp:nvSpPr>
      <dsp:spPr>
        <a:xfrm>
          <a:off x="5159291" y="1237235"/>
          <a:ext cx="1920885" cy="1536708"/>
        </a:xfrm>
        <a:prstGeom prst="roundRect">
          <a:avLst>
            <a:gd name="adj" fmla="val 10000"/>
          </a:avLst>
        </a:prstGeom>
        <a:gradFill rotWithShape="0">
          <a:gsLst>
            <a:gs pos="0">
              <a:schemeClr val="accent1">
                <a:hueOff val="0"/>
                <a:satOff val="0"/>
                <a:lumOff val="0"/>
                <a:alphaOff val="0"/>
                <a:lumMod val="95000"/>
              </a:schemeClr>
            </a:gs>
            <a:gs pos="100000">
              <a:schemeClr val="accent1">
                <a:hueOff val="0"/>
                <a:satOff val="0"/>
                <a:lumOff val="0"/>
                <a:alphaOff val="0"/>
                <a:shade val="82000"/>
                <a:satMod val="125000"/>
                <a:lumMod val="74000"/>
              </a:schemeClr>
            </a:gs>
          </a:gsLst>
          <a:lin ang="5400000" scaled="0"/>
        </a:gradFill>
        <a:ln>
          <a:noFill/>
        </a:ln>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accent1">
              <a:hueOff val="0"/>
              <a:satOff val="0"/>
              <a:lumOff val="0"/>
              <a:alphaOff val="0"/>
              <a:shade val="30000"/>
              <a:satMod val="12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38100" tIns="38100" rIns="38100" bIns="38100" numCol="1" spcCol="1270" anchor="ctr" anchorCtr="0">
          <a:noAutofit/>
        </a:bodyPr>
        <a:lstStyle/>
        <a:p>
          <a:pPr lvl="0" algn="ctr" defTabSz="889000">
            <a:lnSpc>
              <a:spcPct val="90000"/>
            </a:lnSpc>
            <a:spcBef>
              <a:spcPct val="0"/>
            </a:spcBef>
            <a:spcAft>
              <a:spcPct val="35000"/>
            </a:spcAft>
          </a:pPr>
          <a:r>
            <a:rPr lang="it-IT" sz="2000" b="1" kern="1200" dirty="0" smtClean="0"/>
            <a:t>3.2 milioni </a:t>
          </a:r>
          <a:r>
            <a:rPr lang="it-IT" sz="2000" kern="1200" dirty="0" smtClean="0"/>
            <a:t>di richiedenti asilo</a:t>
          </a:r>
          <a:endParaRPr lang="it-IT" sz="2000" kern="1200" dirty="0"/>
        </a:p>
      </dsp:txBody>
      <dsp:txXfrm>
        <a:off x="5204300" y="1282244"/>
        <a:ext cx="1830867" cy="1446690"/>
      </dsp:txXfrm>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68CD848-892D-4C28-B6D2-1E45F105C4DC}" type="datetimeFigureOut">
              <a:rPr lang="it-IT" smtClean="0"/>
              <a:pPr/>
              <a:t>30/11/2020</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06B01F8-039A-4538-AE1B-24169880C252}" type="slidenum">
              <a:rPr lang="it-IT" smtClean="0"/>
              <a:pPr/>
              <a:t>‹N›</a:t>
            </a:fld>
            <a:endParaRPr lang="it-IT"/>
          </a:p>
        </p:txBody>
      </p:sp>
    </p:spTree>
    <p:extLst>
      <p:ext uri="{BB962C8B-B14F-4D97-AF65-F5344CB8AC3E}">
        <p14:creationId xmlns:p14="http://schemas.microsoft.com/office/powerpoint/2010/main" val="22048561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A06B01F8-039A-4538-AE1B-24169880C252}" type="slidenum">
              <a:rPr lang="it-IT" smtClean="0"/>
              <a:pPr/>
              <a:t>1</a:t>
            </a:fld>
            <a:endParaRPr lang="it-IT"/>
          </a:p>
        </p:txBody>
      </p:sp>
    </p:spTree>
    <p:extLst>
      <p:ext uri="{BB962C8B-B14F-4D97-AF65-F5344CB8AC3E}">
        <p14:creationId xmlns:p14="http://schemas.microsoft.com/office/powerpoint/2010/main" val="31531462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A06B01F8-039A-4538-AE1B-24169880C252}" type="slidenum">
              <a:rPr lang="it-IT" smtClean="0"/>
              <a:pPr/>
              <a:t>10</a:t>
            </a:fld>
            <a:endParaRPr lang="it-IT"/>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A06B01F8-039A-4538-AE1B-24169880C252}" type="slidenum">
              <a:rPr lang="it-IT" smtClean="0"/>
              <a:pPr/>
              <a:t>11</a:t>
            </a:fld>
            <a:endParaRPr lang="it-IT"/>
          </a:p>
        </p:txBody>
      </p:sp>
    </p:spTree>
    <p:extLst>
      <p:ext uri="{BB962C8B-B14F-4D97-AF65-F5344CB8AC3E}">
        <p14:creationId xmlns:p14="http://schemas.microsoft.com/office/powerpoint/2010/main" val="31851888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A06B01F8-039A-4538-AE1B-24169880C252}" type="slidenum">
              <a:rPr lang="it-IT" smtClean="0"/>
              <a:pPr/>
              <a:t>12</a:t>
            </a:fld>
            <a:endParaRPr lang="it-IT"/>
          </a:p>
        </p:txBody>
      </p:sp>
    </p:spTree>
    <p:extLst>
      <p:ext uri="{BB962C8B-B14F-4D97-AF65-F5344CB8AC3E}">
        <p14:creationId xmlns:p14="http://schemas.microsoft.com/office/powerpoint/2010/main" val="17221632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A06B01F8-039A-4538-AE1B-24169880C252}" type="slidenum">
              <a:rPr lang="it-IT" smtClean="0"/>
              <a:pPr/>
              <a:t>13</a:t>
            </a:fld>
            <a:endParaRPr lang="it-IT"/>
          </a:p>
        </p:txBody>
      </p:sp>
    </p:spTree>
    <p:extLst>
      <p:ext uri="{BB962C8B-B14F-4D97-AF65-F5344CB8AC3E}">
        <p14:creationId xmlns:p14="http://schemas.microsoft.com/office/powerpoint/2010/main" val="15779303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A06B01F8-039A-4538-AE1B-24169880C252}" type="slidenum">
              <a:rPr lang="it-IT" smtClean="0"/>
              <a:pPr/>
              <a:t>14</a:t>
            </a:fld>
            <a:endParaRPr lang="it-IT"/>
          </a:p>
        </p:txBody>
      </p:sp>
    </p:spTree>
    <p:extLst>
      <p:ext uri="{BB962C8B-B14F-4D97-AF65-F5344CB8AC3E}">
        <p14:creationId xmlns:p14="http://schemas.microsoft.com/office/powerpoint/2010/main" val="7563861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A06B01F8-039A-4538-AE1B-24169880C252}" type="slidenum">
              <a:rPr lang="it-IT" smtClean="0"/>
              <a:pPr/>
              <a:t>15</a:t>
            </a:fld>
            <a:endParaRPr lang="it-IT"/>
          </a:p>
        </p:txBody>
      </p:sp>
    </p:spTree>
    <p:extLst>
      <p:ext uri="{BB962C8B-B14F-4D97-AF65-F5344CB8AC3E}">
        <p14:creationId xmlns:p14="http://schemas.microsoft.com/office/powerpoint/2010/main" val="11953068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A06B01F8-039A-4538-AE1B-24169880C252}" type="slidenum">
              <a:rPr lang="it-IT" smtClean="0"/>
              <a:pPr/>
              <a:t>16</a:t>
            </a:fld>
            <a:endParaRPr lang="it-IT"/>
          </a:p>
        </p:txBody>
      </p:sp>
    </p:spTree>
    <p:extLst>
      <p:ext uri="{BB962C8B-B14F-4D97-AF65-F5344CB8AC3E}">
        <p14:creationId xmlns:p14="http://schemas.microsoft.com/office/powerpoint/2010/main" val="28120061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A06B01F8-039A-4538-AE1B-24169880C252}" type="slidenum">
              <a:rPr lang="it-IT" smtClean="0"/>
              <a:pPr/>
              <a:t>17</a:t>
            </a:fld>
            <a:endParaRPr lang="it-IT"/>
          </a:p>
        </p:txBody>
      </p:sp>
    </p:spTree>
    <p:extLst>
      <p:ext uri="{BB962C8B-B14F-4D97-AF65-F5344CB8AC3E}">
        <p14:creationId xmlns:p14="http://schemas.microsoft.com/office/powerpoint/2010/main" val="38699668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A06B01F8-039A-4538-AE1B-24169880C252}" type="slidenum">
              <a:rPr lang="it-IT" smtClean="0"/>
              <a:pPr/>
              <a:t>18</a:t>
            </a:fld>
            <a:endParaRPr lang="it-IT"/>
          </a:p>
        </p:txBody>
      </p:sp>
    </p:spTree>
    <p:extLst>
      <p:ext uri="{BB962C8B-B14F-4D97-AF65-F5344CB8AC3E}">
        <p14:creationId xmlns:p14="http://schemas.microsoft.com/office/powerpoint/2010/main" val="28476440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A06B01F8-039A-4538-AE1B-24169880C252}" type="slidenum">
              <a:rPr lang="it-IT" smtClean="0"/>
              <a:pPr/>
              <a:t>19</a:t>
            </a:fld>
            <a:endParaRPr lang="it-IT"/>
          </a:p>
        </p:txBody>
      </p:sp>
    </p:spTree>
    <p:extLst>
      <p:ext uri="{BB962C8B-B14F-4D97-AF65-F5344CB8AC3E}">
        <p14:creationId xmlns:p14="http://schemas.microsoft.com/office/powerpoint/2010/main" val="37014034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A06B01F8-039A-4538-AE1B-24169880C252}" type="slidenum">
              <a:rPr lang="it-IT" smtClean="0"/>
              <a:pPr/>
              <a:t>2</a:t>
            </a:fld>
            <a:endParaRPr lang="it-IT"/>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A06B01F8-039A-4538-AE1B-24169880C252}" type="slidenum">
              <a:rPr lang="it-IT" smtClean="0"/>
              <a:pPr/>
              <a:t>20</a:t>
            </a:fld>
            <a:endParaRPr lang="it-IT"/>
          </a:p>
        </p:txBody>
      </p:sp>
    </p:spTree>
    <p:extLst>
      <p:ext uri="{BB962C8B-B14F-4D97-AF65-F5344CB8AC3E}">
        <p14:creationId xmlns:p14="http://schemas.microsoft.com/office/powerpoint/2010/main" val="14250034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A06B01F8-039A-4538-AE1B-24169880C252}" type="slidenum">
              <a:rPr lang="it-IT" smtClean="0"/>
              <a:pPr/>
              <a:t>21</a:t>
            </a:fld>
            <a:endParaRPr lang="it-IT"/>
          </a:p>
        </p:txBody>
      </p:sp>
    </p:spTree>
    <p:extLst>
      <p:ext uri="{BB962C8B-B14F-4D97-AF65-F5344CB8AC3E}">
        <p14:creationId xmlns:p14="http://schemas.microsoft.com/office/powerpoint/2010/main" val="5564292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A06B01F8-039A-4538-AE1B-24169880C252}" type="slidenum">
              <a:rPr lang="it-IT" smtClean="0"/>
              <a:pPr/>
              <a:t>22</a:t>
            </a:fld>
            <a:endParaRPr lang="it-IT"/>
          </a:p>
        </p:txBody>
      </p:sp>
    </p:spTree>
    <p:extLst>
      <p:ext uri="{BB962C8B-B14F-4D97-AF65-F5344CB8AC3E}">
        <p14:creationId xmlns:p14="http://schemas.microsoft.com/office/powerpoint/2010/main" val="55642923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A06B01F8-039A-4538-AE1B-24169880C252}" type="slidenum">
              <a:rPr lang="it-IT" smtClean="0"/>
              <a:pPr/>
              <a:t>23</a:t>
            </a:fld>
            <a:endParaRPr lang="it-IT"/>
          </a:p>
        </p:txBody>
      </p:sp>
    </p:spTree>
    <p:extLst>
      <p:ext uri="{BB962C8B-B14F-4D97-AF65-F5344CB8AC3E}">
        <p14:creationId xmlns:p14="http://schemas.microsoft.com/office/powerpoint/2010/main" val="99283615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A06B01F8-039A-4538-AE1B-24169880C252}" type="slidenum">
              <a:rPr lang="it-IT" smtClean="0"/>
              <a:pPr/>
              <a:t>24</a:t>
            </a:fld>
            <a:endParaRPr lang="it-IT"/>
          </a:p>
        </p:txBody>
      </p:sp>
    </p:spTree>
    <p:extLst>
      <p:ext uri="{BB962C8B-B14F-4D97-AF65-F5344CB8AC3E}">
        <p14:creationId xmlns:p14="http://schemas.microsoft.com/office/powerpoint/2010/main" val="182387536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A06B01F8-039A-4538-AE1B-24169880C252}" type="slidenum">
              <a:rPr lang="it-IT" smtClean="0"/>
              <a:pPr/>
              <a:t>25</a:t>
            </a:fld>
            <a:endParaRPr lang="it-IT"/>
          </a:p>
        </p:txBody>
      </p:sp>
    </p:spTree>
    <p:extLst>
      <p:ext uri="{BB962C8B-B14F-4D97-AF65-F5344CB8AC3E}">
        <p14:creationId xmlns:p14="http://schemas.microsoft.com/office/powerpoint/2010/main" val="5564292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A06B01F8-039A-4538-AE1B-24169880C252}" type="slidenum">
              <a:rPr lang="it-IT" smtClean="0"/>
              <a:pPr/>
              <a:t>3</a:t>
            </a:fld>
            <a:endParaRPr lang="it-IT"/>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A06B01F8-039A-4538-AE1B-24169880C252}" type="slidenum">
              <a:rPr lang="it-IT" smtClean="0"/>
              <a:pPr/>
              <a:t>4</a:t>
            </a:fld>
            <a:endParaRPr lang="it-IT"/>
          </a:p>
        </p:txBody>
      </p:sp>
    </p:spTree>
    <p:extLst>
      <p:ext uri="{BB962C8B-B14F-4D97-AF65-F5344CB8AC3E}">
        <p14:creationId xmlns:p14="http://schemas.microsoft.com/office/powerpoint/2010/main" val="26601077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A06B01F8-039A-4538-AE1B-24169880C252}" type="slidenum">
              <a:rPr lang="it-IT" smtClean="0"/>
              <a:pPr/>
              <a:t>5</a:t>
            </a:fld>
            <a:endParaRPr lang="it-IT"/>
          </a:p>
        </p:txBody>
      </p:sp>
    </p:spTree>
    <p:extLst>
      <p:ext uri="{BB962C8B-B14F-4D97-AF65-F5344CB8AC3E}">
        <p14:creationId xmlns:p14="http://schemas.microsoft.com/office/powerpoint/2010/main" val="36016901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A06B01F8-039A-4538-AE1B-24169880C252}" type="slidenum">
              <a:rPr lang="it-IT" smtClean="0"/>
              <a:pPr/>
              <a:t>6</a:t>
            </a:fld>
            <a:endParaRPr lang="it-IT"/>
          </a:p>
        </p:txBody>
      </p:sp>
    </p:spTree>
    <p:extLst>
      <p:ext uri="{BB962C8B-B14F-4D97-AF65-F5344CB8AC3E}">
        <p14:creationId xmlns:p14="http://schemas.microsoft.com/office/powerpoint/2010/main" val="30717429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A06B01F8-039A-4538-AE1B-24169880C252}" type="slidenum">
              <a:rPr lang="it-IT" smtClean="0"/>
              <a:pPr/>
              <a:t>7</a:t>
            </a:fld>
            <a:endParaRPr lang="it-IT"/>
          </a:p>
        </p:txBody>
      </p:sp>
    </p:spTree>
    <p:extLst>
      <p:ext uri="{BB962C8B-B14F-4D97-AF65-F5344CB8AC3E}">
        <p14:creationId xmlns:p14="http://schemas.microsoft.com/office/powerpoint/2010/main" val="20181262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A06B01F8-039A-4538-AE1B-24169880C252}" type="slidenum">
              <a:rPr lang="it-IT" smtClean="0"/>
              <a:pPr/>
              <a:t>8</a:t>
            </a:fld>
            <a:endParaRPr lang="it-IT"/>
          </a:p>
        </p:txBody>
      </p:sp>
    </p:spTree>
    <p:extLst>
      <p:ext uri="{BB962C8B-B14F-4D97-AF65-F5344CB8AC3E}">
        <p14:creationId xmlns:p14="http://schemas.microsoft.com/office/powerpoint/2010/main" val="3827703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A06B01F8-039A-4538-AE1B-24169880C252}" type="slidenum">
              <a:rPr lang="it-IT" smtClean="0"/>
              <a:pPr/>
              <a:t>9</a:t>
            </a:fld>
            <a:endParaRPr lang="it-IT"/>
          </a:p>
        </p:txBody>
      </p:sp>
    </p:spTree>
    <p:extLst>
      <p:ext uri="{BB962C8B-B14F-4D97-AF65-F5344CB8AC3E}">
        <p14:creationId xmlns:p14="http://schemas.microsoft.com/office/powerpoint/2010/main" val="13502857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FF218629-76CF-4EF7-81BB-D5E04E1CF33C}" type="datetimeFigureOut">
              <a:rPr lang="it-IT" smtClean="0"/>
              <a:pPr/>
              <a:t>30/11/2020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2684C34F-1DC6-42FB-B9D4-9AD5A08CE5A5}" type="slidenum">
              <a:rPr lang="it-IT" smtClean="0"/>
              <a:pPr/>
              <a:t>‹N›</a:t>
            </a:fld>
            <a:endParaRPr lang="it-IT"/>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it-IT" smtClean="0"/>
              <a:t>Fare clic per modificare lo stile del titolo</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Date Placeholder 3"/>
          <p:cNvSpPr>
            <a:spLocks noGrp="1"/>
          </p:cNvSpPr>
          <p:nvPr>
            <p:ph type="dt" sz="half" idx="10"/>
          </p:nvPr>
        </p:nvSpPr>
        <p:spPr/>
        <p:txBody>
          <a:bodyPr/>
          <a:lstStyle/>
          <a:p>
            <a:fld id="{FF218629-76CF-4EF7-81BB-D5E04E1CF33C}" type="datetimeFigureOut">
              <a:rPr lang="it-IT" smtClean="0"/>
              <a:pPr/>
              <a:t>30/11/2020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2684C34F-1DC6-42FB-B9D4-9AD5A08CE5A5}" type="slidenum">
              <a:rPr lang="it-IT" smtClean="0"/>
              <a:pPr/>
              <a:t>‹N›</a:t>
            </a:fld>
            <a:endParaRPr lang="it-IT"/>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it-IT" smtClean="0"/>
              <a:t>Fare clic per modificare lo stile del titolo</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FF218629-76CF-4EF7-81BB-D5E04E1CF33C}" type="datetimeFigureOut">
              <a:rPr lang="it-IT" smtClean="0"/>
              <a:pPr/>
              <a:t>30/11/2020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2684C34F-1DC6-42FB-B9D4-9AD5A08CE5A5}" type="slidenum">
              <a:rPr lang="it-IT" smtClean="0"/>
              <a:pPr/>
              <a:t>‹N›</a:t>
            </a:fld>
            <a:endParaRPr lang="it-IT"/>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FF218629-76CF-4EF7-81BB-D5E04E1CF33C}" type="datetimeFigureOut">
              <a:rPr lang="it-IT" smtClean="0"/>
              <a:pPr/>
              <a:t>30/11/2020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2684C34F-1DC6-42FB-B9D4-9AD5A08CE5A5}" type="slidenum">
              <a:rPr lang="it-IT" smtClean="0"/>
              <a:pPr/>
              <a:t>‹N›</a:t>
            </a:fld>
            <a:endParaRPr lang="it-IT"/>
          </a:p>
        </p:txBody>
      </p:sp>
      <p:sp>
        <p:nvSpPr>
          <p:cNvPr id="8" name="Title 7"/>
          <p:cNvSpPr>
            <a:spLocks noGrp="1"/>
          </p:cNvSpPr>
          <p:nvPr>
            <p:ph type="title"/>
          </p:nvPr>
        </p:nvSpPr>
        <p:spPr/>
        <p:txBody>
          <a:bodyPr/>
          <a:lstStyle/>
          <a:p>
            <a:r>
              <a:rPr lang="it-IT" smtClean="0"/>
              <a:t>Fare clic per modificare lo stile del titolo</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it-IT" smtClean="0"/>
              <a:t>Fare clic per modificare lo stile del titolo</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Date Placeholder 3"/>
          <p:cNvSpPr>
            <a:spLocks noGrp="1"/>
          </p:cNvSpPr>
          <p:nvPr>
            <p:ph type="dt" sz="half" idx="10"/>
          </p:nvPr>
        </p:nvSpPr>
        <p:spPr/>
        <p:txBody>
          <a:bodyPr/>
          <a:lstStyle/>
          <a:p>
            <a:fld id="{FF218629-76CF-4EF7-81BB-D5E04E1CF33C}" type="datetimeFigureOut">
              <a:rPr lang="it-IT" smtClean="0"/>
              <a:pPr/>
              <a:t>30/11/2020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2684C34F-1DC6-42FB-B9D4-9AD5A08CE5A5}" type="slidenum">
              <a:rPr lang="it-IT" smtClean="0"/>
              <a:pPr/>
              <a:t>‹N›</a:t>
            </a:fld>
            <a:endParaRPr lang="it-IT"/>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FF218629-76CF-4EF7-81BB-D5E04E1CF33C}" type="datetimeFigureOut">
              <a:rPr lang="it-IT" smtClean="0"/>
              <a:pPr/>
              <a:t>30/11/2020</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2684C34F-1DC6-42FB-B9D4-9AD5A08CE5A5}" type="slidenum">
              <a:rPr lang="it-IT" smtClean="0"/>
              <a:pPr/>
              <a:t>‹N›</a:t>
            </a:fld>
            <a:endParaRPr lang="it-IT"/>
          </a:p>
        </p:txBody>
      </p:sp>
      <p:sp>
        <p:nvSpPr>
          <p:cNvPr id="8" name="Title 7"/>
          <p:cNvSpPr>
            <a:spLocks noGrp="1"/>
          </p:cNvSpPr>
          <p:nvPr>
            <p:ph type="title"/>
          </p:nvPr>
        </p:nvSpPr>
        <p:spPr/>
        <p:txBody>
          <a:bodyPr/>
          <a:lstStyle/>
          <a:p>
            <a:r>
              <a:rPr lang="it-IT" smtClean="0"/>
              <a:t>Fare clic per modificare lo stile del titolo</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it-IT" smtClean="0"/>
              <a:t>Fare clic per modificare stili del testo dello schema</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7" name="Date Placeholder 6"/>
          <p:cNvSpPr>
            <a:spLocks noGrp="1"/>
          </p:cNvSpPr>
          <p:nvPr>
            <p:ph type="dt" sz="half" idx="10"/>
          </p:nvPr>
        </p:nvSpPr>
        <p:spPr/>
        <p:txBody>
          <a:bodyPr/>
          <a:lstStyle/>
          <a:p>
            <a:fld id="{FF218629-76CF-4EF7-81BB-D5E04E1CF33C}" type="datetimeFigureOut">
              <a:rPr lang="it-IT" smtClean="0"/>
              <a:pPr/>
              <a:t>30/11/2020</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2684C34F-1DC6-42FB-B9D4-9AD5A08CE5A5}" type="slidenum">
              <a:rPr lang="it-IT" smtClean="0"/>
              <a:pPr/>
              <a:t>‹N›</a:t>
            </a:fld>
            <a:endParaRPr lang="it-IT"/>
          </a:p>
        </p:txBody>
      </p:sp>
      <p:sp>
        <p:nvSpPr>
          <p:cNvPr id="10" name="Title 9"/>
          <p:cNvSpPr>
            <a:spLocks noGrp="1"/>
          </p:cNvSpPr>
          <p:nvPr>
            <p:ph type="title"/>
          </p:nvPr>
        </p:nvSpPr>
        <p:spPr/>
        <p:txBody>
          <a:bodyPr/>
          <a:lstStyle/>
          <a:p>
            <a:r>
              <a:rPr lang="it-IT" smtClean="0"/>
              <a:t>Fare clic per modificare lo stile del titolo</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Date Placeholder 2"/>
          <p:cNvSpPr>
            <a:spLocks noGrp="1"/>
          </p:cNvSpPr>
          <p:nvPr>
            <p:ph type="dt" sz="half" idx="10"/>
          </p:nvPr>
        </p:nvSpPr>
        <p:spPr/>
        <p:txBody>
          <a:bodyPr/>
          <a:lstStyle/>
          <a:p>
            <a:fld id="{FF218629-76CF-4EF7-81BB-D5E04E1CF33C}" type="datetimeFigureOut">
              <a:rPr lang="it-IT" smtClean="0"/>
              <a:pPr/>
              <a:t>30/11/2020</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2684C34F-1DC6-42FB-B9D4-9AD5A08CE5A5}" type="slidenum">
              <a:rPr lang="it-IT" smtClean="0"/>
              <a:pPr/>
              <a:t>‹N›</a:t>
            </a:fld>
            <a:endParaRPr lang="it-IT"/>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218629-76CF-4EF7-81BB-D5E04E1CF33C}" type="datetimeFigureOut">
              <a:rPr lang="it-IT" smtClean="0"/>
              <a:pPr/>
              <a:t>30/11/2020</a:t>
            </a:fld>
            <a:endParaRPr lang="it-IT"/>
          </a:p>
        </p:txBody>
      </p:sp>
      <p:sp>
        <p:nvSpPr>
          <p:cNvPr id="3" name="Footer Placeholder 2"/>
          <p:cNvSpPr>
            <a:spLocks noGrp="1"/>
          </p:cNvSpPr>
          <p:nvPr>
            <p:ph type="ftr" sz="quarter" idx="11"/>
          </p:nvPr>
        </p:nvSpPr>
        <p:spPr/>
        <p:txBody>
          <a:bodyPr/>
          <a:lstStyle/>
          <a:p>
            <a:endParaRPr lang="it-IT"/>
          </a:p>
        </p:txBody>
      </p:sp>
      <p:sp>
        <p:nvSpPr>
          <p:cNvPr id="4" name="Slide Number Placeholder 3"/>
          <p:cNvSpPr>
            <a:spLocks noGrp="1"/>
          </p:cNvSpPr>
          <p:nvPr>
            <p:ph type="sldNum" sz="quarter" idx="12"/>
          </p:nvPr>
        </p:nvSpPr>
        <p:spPr/>
        <p:txBody>
          <a:bodyPr/>
          <a:lstStyle/>
          <a:p>
            <a:fld id="{2684C34F-1DC6-42FB-B9D4-9AD5A08CE5A5}" type="slidenum">
              <a:rPr lang="it-IT" smtClean="0"/>
              <a:pPr/>
              <a:t>‹N›</a:t>
            </a:fld>
            <a:endParaRPr lang="it-IT"/>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it-IT" smtClean="0"/>
              <a:t>Fare clic per modificare lo stile del titolo</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Date Placeholder 4"/>
          <p:cNvSpPr>
            <a:spLocks noGrp="1"/>
          </p:cNvSpPr>
          <p:nvPr>
            <p:ph type="dt" sz="half" idx="10"/>
          </p:nvPr>
        </p:nvSpPr>
        <p:spPr/>
        <p:txBody>
          <a:bodyPr/>
          <a:lstStyle/>
          <a:p>
            <a:fld id="{FF218629-76CF-4EF7-81BB-D5E04E1CF33C}" type="datetimeFigureOut">
              <a:rPr lang="it-IT" smtClean="0"/>
              <a:pPr/>
              <a:t>30/11/2020</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2684C34F-1DC6-42FB-B9D4-9AD5A08CE5A5}" type="slidenum">
              <a:rPr lang="it-IT" smtClean="0"/>
              <a:pPr/>
              <a:t>‹N›</a:t>
            </a:fld>
            <a:endParaRPr lang="it-IT"/>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smtClean="0"/>
              <a:t>Fare clic sull'icona per inserire un'immagine</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Date Placeholder 4"/>
          <p:cNvSpPr>
            <a:spLocks noGrp="1"/>
          </p:cNvSpPr>
          <p:nvPr>
            <p:ph type="dt" sz="half" idx="10"/>
          </p:nvPr>
        </p:nvSpPr>
        <p:spPr/>
        <p:txBody>
          <a:bodyPr/>
          <a:lstStyle/>
          <a:p>
            <a:fld id="{FF218629-76CF-4EF7-81BB-D5E04E1CF33C}" type="datetimeFigureOut">
              <a:rPr lang="it-IT" smtClean="0"/>
              <a:pPr/>
              <a:t>30/11/2020</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2684C34F-1DC6-42FB-B9D4-9AD5A08CE5A5}" type="slidenum">
              <a:rPr lang="it-IT" smtClean="0"/>
              <a:pPr/>
              <a:t>‹N›</a:t>
            </a:fld>
            <a:endParaRPr lang="it-IT"/>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it-IT" smtClean="0"/>
              <a:t>Fare clic per modificare lo stile del titolo</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8488C4"/>
            </a:gs>
            <a:gs pos="53000">
              <a:srgbClr val="D4DEFF"/>
            </a:gs>
            <a:gs pos="83000">
              <a:srgbClr val="D4DEFF"/>
            </a:gs>
            <a:gs pos="100000">
              <a:srgbClr val="96AB94"/>
            </a:gs>
          </a:gsLst>
          <a:lin ang="5400000" scaled="0"/>
          <a:tileRect/>
        </a:gradFill>
        <a:effectLst/>
      </p:bgPr>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it-IT" smtClean="0"/>
              <a:t>Fare clic per modificare lo stile del titolo</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FF218629-76CF-4EF7-81BB-D5E04E1CF33C}" type="datetimeFigureOut">
              <a:rPr lang="it-IT" smtClean="0"/>
              <a:pPr/>
              <a:t>30/11/2020</a:t>
            </a:fld>
            <a:endParaRPr lang="it-IT"/>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it-IT"/>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2684C34F-1DC6-42FB-B9D4-9AD5A08CE5A5}" type="slidenum">
              <a:rPr lang="it-IT" smtClean="0"/>
              <a:pPr/>
              <a:t>‹N›</a:t>
            </a:fld>
            <a:endParaRPr lang="it-IT"/>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2.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6.emf"/></Relationships>
</file>

<file path=ppt/slides/_rels/slide16.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slide" Target="slide21.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slide" Target="slide25.xml"/><Relationship Id="rId5" Type="http://schemas.openxmlformats.org/officeDocument/2006/relationships/slide" Target="slide23.xml"/><Relationship Id="rId4" Type="http://schemas.openxmlformats.org/officeDocument/2006/relationships/slide" Target="slide22.xml"/></Relationships>
</file>

<file path=ppt/slides/_rels/slide21.xml.rels><?xml version="1.0" encoding="UTF-8" standalone="yes"?>
<Relationships xmlns="http://schemas.openxmlformats.org/package/2006/relationships"><Relationship Id="rId3" Type="http://schemas.openxmlformats.org/officeDocument/2006/relationships/slide" Target="slide20.xm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2.xml.rels><?xml version="1.0" encoding="UTF-8" standalone="yes"?>
<Relationships xmlns="http://schemas.openxmlformats.org/package/2006/relationships"><Relationship Id="rId3" Type="http://schemas.openxmlformats.org/officeDocument/2006/relationships/slide" Target="slide20.xml"/><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slide" Target="slide20.xml"/><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5.xml.rels><?xml version="1.0" encoding="UTF-8" standalone="yes"?>
<Relationships xmlns="http://schemas.openxmlformats.org/package/2006/relationships"><Relationship Id="rId3" Type="http://schemas.openxmlformats.org/officeDocument/2006/relationships/slide" Target="slide20.xml"/><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183116" y="5877272"/>
            <a:ext cx="6781372" cy="792088"/>
          </a:xfrm>
        </p:spPr>
        <p:txBody>
          <a:bodyPr/>
          <a:lstStyle/>
          <a:p>
            <a:pPr marL="0" indent="0">
              <a:buNone/>
            </a:pPr>
            <a:r>
              <a:rPr lang="it-IT" sz="2200" dirty="0" smtClean="0">
                <a:solidFill>
                  <a:srgbClr val="333333"/>
                </a:solidFill>
                <a:latin typeface="Comic Sans MS" pitchFamily="66" charset="0"/>
              </a:rPr>
              <a:t>Percentuale di stranieri residenti</a:t>
            </a:r>
            <a:br>
              <a:rPr lang="it-IT" sz="2200" dirty="0" smtClean="0">
                <a:solidFill>
                  <a:srgbClr val="333333"/>
                </a:solidFill>
                <a:latin typeface="Comic Sans MS" pitchFamily="66" charset="0"/>
              </a:rPr>
            </a:br>
            <a:r>
              <a:rPr lang="it-IT" sz="2200" dirty="0" smtClean="0">
                <a:solidFill>
                  <a:srgbClr val="333333"/>
                </a:solidFill>
                <a:latin typeface="Comic Sans MS" pitchFamily="66" charset="0"/>
              </a:rPr>
              <a:t>Europa, 2015</a:t>
            </a:r>
            <a:endParaRPr lang="it-IT" sz="2200" dirty="0">
              <a:solidFill>
                <a:srgbClr val="333333"/>
              </a:solidFill>
              <a:latin typeface="Comic Sans MS" pitchFamily="66" charset="0"/>
            </a:endParaRPr>
          </a:p>
        </p:txBody>
      </p:sp>
      <p:sp>
        <p:nvSpPr>
          <p:cNvPr id="8" name="CasellaDiTesto 7"/>
          <p:cNvSpPr txBox="1"/>
          <p:nvPr/>
        </p:nvSpPr>
        <p:spPr>
          <a:xfrm>
            <a:off x="850027" y="5538137"/>
            <a:ext cx="1273701" cy="246221"/>
          </a:xfrm>
          <a:prstGeom prst="rect">
            <a:avLst/>
          </a:prstGeom>
          <a:noFill/>
        </p:spPr>
        <p:txBody>
          <a:bodyPr wrap="square" rtlCol="0">
            <a:spAutoFit/>
          </a:bodyPr>
          <a:lstStyle/>
          <a:p>
            <a:r>
              <a:rPr lang="it-IT" sz="1000" i="1" dirty="0" smtClean="0"/>
              <a:t>Fonte</a:t>
            </a:r>
            <a:r>
              <a:rPr lang="it-IT" sz="1000" dirty="0" smtClean="0"/>
              <a:t>: ONU, 2016</a:t>
            </a:r>
            <a:endParaRPr lang="it-IT" sz="100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5394" y="243145"/>
            <a:ext cx="7989094" cy="520207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descr="C:\Users\utente\Desktop\PT15_HighResForWord.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7227" y="908720"/>
            <a:ext cx="1996501" cy="1474744"/>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03442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3"/>
          <a:stretch>
            <a:fillRect/>
          </a:stretch>
        </p:blipFill>
        <p:spPr>
          <a:xfrm>
            <a:off x="1907704" y="332656"/>
            <a:ext cx="5166360" cy="593598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9321071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0" y="6021288"/>
            <a:ext cx="3930839" cy="504056"/>
          </a:xfrm>
        </p:spPr>
        <p:txBody>
          <a:bodyPr/>
          <a:lstStyle/>
          <a:p>
            <a:pPr marL="0" indent="0">
              <a:buNone/>
            </a:pPr>
            <a:r>
              <a:rPr lang="it-IT" sz="2400" dirty="0" smtClean="0">
                <a:latin typeface="Comic Sans MS" pitchFamily="66" charset="0"/>
              </a:rPr>
              <a:t>Richieste di asilo, 2015</a:t>
            </a:r>
            <a:endParaRPr lang="it-IT" sz="2400" dirty="0">
              <a:latin typeface="Comic Sans MS" pitchFamily="66" charset="0"/>
            </a:endParaRPr>
          </a:p>
        </p:txBody>
      </p:sp>
      <p:pic>
        <p:nvPicPr>
          <p:cNvPr id="4" name="Immagin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95936" y="188640"/>
            <a:ext cx="4715534" cy="5694364"/>
          </a:xfrm>
          <a:prstGeom prst="rect">
            <a:avLst/>
          </a:prstGeom>
          <a:ln>
            <a:noFill/>
          </a:ln>
          <a:effectLst>
            <a:outerShdw blurRad="292100" dist="139700" dir="2700000" algn="tl" rotWithShape="0">
              <a:srgbClr val="333333">
                <a:alpha val="65000"/>
              </a:srgbClr>
            </a:outerShdw>
          </a:effectLst>
        </p:spPr>
      </p:pic>
      <p:pic>
        <p:nvPicPr>
          <p:cNvPr id="5" name="Immagin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7544" y="404664"/>
            <a:ext cx="3531892" cy="604167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17923025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115616" y="5733256"/>
            <a:ext cx="7704856" cy="782960"/>
          </a:xfrm>
        </p:spPr>
        <p:txBody>
          <a:bodyPr/>
          <a:lstStyle/>
          <a:p>
            <a:pPr marL="0" indent="0">
              <a:buNone/>
            </a:pPr>
            <a:r>
              <a:rPr lang="it-IT" sz="2200" dirty="0" smtClean="0">
                <a:solidFill>
                  <a:srgbClr val="333333"/>
                </a:solidFill>
                <a:latin typeface="Comic Sans MS" pitchFamily="66" charset="0"/>
              </a:rPr>
              <a:t>Andamento del numero di ‘nuovi’ richiedenti asilo</a:t>
            </a:r>
            <a:br>
              <a:rPr lang="it-IT" sz="2200" dirty="0" smtClean="0">
                <a:solidFill>
                  <a:srgbClr val="333333"/>
                </a:solidFill>
                <a:latin typeface="Comic Sans MS" pitchFamily="66" charset="0"/>
              </a:rPr>
            </a:br>
            <a:r>
              <a:rPr lang="it-IT" sz="2200" dirty="0" smtClean="0">
                <a:solidFill>
                  <a:srgbClr val="333333"/>
                </a:solidFill>
                <a:latin typeface="Comic Sans MS" pitchFamily="66" charset="0"/>
              </a:rPr>
              <a:t>Europa e Italia, 2008-2015</a:t>
            </a:r>
            <a:endParaRPr lang="it-IT" sz="2200" dirty="0">
              <a:solidFill>
                <a:srgbClr val="333333"/>
              </a:solidFill>
              <a:latin typeface="Comic Sans MS" pitchFamily="66" charset="0"/>
            </a:endParaRPr>
          </a:p>
        </p:txBody>
      </p:sp>
      <p:sp>
        <p:nvSpPr>
          <p:cNvPr id="7" name="CasellaDiTesto 6"/>
          <p:cNvSpPr txBox="1"/>
          <p:nvPr/>
        </p:nvSpPr>
        <p:spPr>
          <a:xfrm>
            <a:off x="1403648" y="4967109"/>
            <a:ext cx="2376264" cy="246221"/>
          </a:xfrm>
          <a:prstGeom prst="rect">
            <a:avLst/>
          </a:prstGeom>
          <a:noFill/>
        </p:spPr>
        <p:txBody>
          <a:bodyPr wrap="square" rtlCol="0">
            <a:spAutoFit/>
          </a:bodyPr>
          <a:lstStyle/>
          <a:p>
            <a:r>
              <a:rPr lang="it-IT" sz="1000" i="1" dirty="0" smtClean="0"/>
              <a:t>Fonte</a:t>
            </a:r>
            <a:r>
              <a:rPr lang="it-IT" sz="1000" dirty="0" smtClean="0"/>
              <a:t>: EUROSTAT, 2016; EASO, 2017</a:t>
            </a:r>
            <a:endParaRPr lang="it-IT" sz="1000" dirty="0"/>
          </a:p>
        </p:txBody>
      </p:sp>
      <p:pic>
        <p:nvPicPr>
          <p:cNvPr id="3"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55628" y="492861"/>
            <a:ext cx="6140708" cy="449503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9543551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5495" y="6021288"/>
            <a:ext cx="6696745" cy="792088"/>
          </a:xfrm>
        </p:spPr>
        <p:txBody>
          <a:bodyPr/>
          <a:lstStyle/>
          <a:p>
            <a:pPr marL="0" indent="0" algn="l">
              <a:buNone/>
            </a:pPr>
            <a:r>
              <a:rPr lang="it-IT" sz="2200" dirty="0" smtClean="0">
                <a:solidFill>
                  <a:srgbClr val="333333"/>
                </a:solidFill>
                <a:latin typeface="Comic Sans MS" pitchFamily="66" charset="0"/>
              </a:rPr>
              <a:t>Migrazioni forzate in Europa </a:t>
            </a:r>
            <a:br>
              <a:rPr lang="it-IT" sz="2200" dirty="0" smtClean="0">
                <a:solidFill>
                  <a:srgbClr val="333333"/>
                </a:solidFill>
                <a:latin typeface="Comic Sans MS" pitchFamily="66" charset="0"/>
              </a:rPr>
            </a:br>
            <a:r>
              <a:rPr lang="it-IT" sz="2200" dirty="0" smtClean="0">
                <a:solidFill>
                  <a:srgbClr val="333333"/>
                </a:solidFill>
                <a:latin typeface="Comic Sans MS" pitchFamily="66" charset="0"/>
              </a:rPr>
              <a:t>Profughi e sbarchi, 2015 e II trimestre 2016</a:t>
            </a:r>
            <a:endParaRPr lang="it-IT" sz="2200" dirty="0">
              <a:solidFill>
                <a:srgbClr val="333333"/>
              </a:solidFill>
              <a:latin typeface="Comic Sans MS" pitchFamily="66" charset="0"/>
            </a:endParaRPr>
          </a:p>
        </p:txBody>
      </p:sp>
      <p:sp>
        <p:nvSpPr>
          <p:cNvPr id="6" name="CasellaDiTesto 5"/>
          <p:cNvSpPr txBox="1"/>
          <p:nvPr/>
        </p:nvSpPr>
        <p:spPr>
          <a:xfrm>
            <a:off x="114502" y="3449905"/>
            <a:ext cx="1476520" cy="246221"/>
          </a:xfrm>
          <a:prstGeom prst="rect">
            <a:avLst/>
          </a:prstGeom>
          <a:noFill/>
        </p:spPr>
        <p:txBody>
          <a:bodyPr wrap="square" rtlCol="0">
            <a:spAutoFit/>
          </a:bodyPr>
          <a:lstStyle/>
          <a:p>
            <a:r>
              <a:rPr lang="it-IT" sz="1000" i="1" dirty="0" smtClean="0"/>
              <a:t>Fonte</a:t>
            </a:r>
            <a:r>
              <a:rPr lang="it-IT" sz="1000" dirty="0" smtClean="0"/>
              <a:t>: </a:t>
            </a:r>
            <a:r>
              <a:rPr lang="it-IT" sz="1000" dirty="0" err="1" smtClean="0"/>
              <a:t>Frontex</a:t>
            </a:r>
            <a:r>
              <a:rPr lang="it-IT" sz="1000" dirty="0" smtClean="0"/>
              <a:t>, 2016</a:t>
            </a:r>
            <a:endParaRPr lang="it-IT" sz="1000"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512" y="-56857"/>
            <a:ext cx="5345741" cy="36298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72442" y="2792219"/>
            <a:ext cx="5764054" cy="315706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61450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098"/>
                                        </p:tgtEl>
                                        <p:attrNameLst>
                                          <p:attrName>style.visibility</p:attrName>
                                        </p:attrNameLst>
                                      </p:cBhvr>
                                      <p:to>
                                        <p:strVal val="visible"/>
                                      </p:to>
                                    </p:set>
                                    <p:animEffect transition="in" filter="fade">
                                      <p:cBhvr>
                                        <p:cTn id="15"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267744" y="5877272"/>
            <a:ext cx="6624736" cy="720080"/>
          </a:xfrm>
        </p:spPr>
        <p:txBody>
          <a:bodyPr/>
          <a:lstStyle/>
          <a:p>
            <a:pPr marL="0" indent="0">
              <a:buNone/>
            </a:pPr>
            <a:r>
              <a:rPr lang="it-IT" sz="2600" dirty="0" smtClean="0">
                <a:latin typeface="Comic Sans MS" pitchFamily="66" charset="0"/>
              </a:rPr>
              <a:t>Trend degli sbarchi, Italia 2014-17</a:t>
            </a:r>
            <a:endParaRPr lang="it-IT" sz="2600" dirty="0">
              <a:latin typeface="Comic Sans MS" pitchFamily="66" charset="0"/>
            </a:endParaRPr>
          </a:p>
        </p:txBody>
      </p:sp>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6064" y="480604"/>
            <a:ext cx="7462150" cy="487722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61429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fade">
                                      <p:cBhvr>
                                        <p:cTn id="7" dur="5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95520" y="5949280"/>
            <a:ext cx="6277316" cy="854968"/>
          </a:xfrm>
        </p:spPr>
        <p:txBody>
          <a:bodyPr/>
          <a:lstStyle/>
          <a:p>
            <a:pPr marL="0" indent="0" algn="l">
              <a:buNone/>
            </a:pPr>
            <a:r>
              <a:rPr lang="it-IT" sz="2200" dirty="0" smtClean="0">
                <a:solidFill>
                  <a:srgbClr val="333333"/>
                </a:solidFill>
                <a:latin typeface="Comic Sans MS" pitchFamily="66" charset="0"/>
              </a:rPr>
              <a:t>Paesi di provenienza dei richiedenti asilo Europa e Italia, 2015</a:t>
            </a:r>
            <a:endParaRPr lang="it-IT" sz="2200" dirty="0">
              <a:solidFill>
                <a:srgbClr val="333333"/>
              </a:solidFill>
              <a:latin typeface="Comic Sans MS" pitchFamily="66" charset="0"/>
            </a:endParaRPr>
          </a:p>
        </p:txBody>
      </p:sp>
      <p:sp>
        <p:nvSpPr>
          <p:cNvPr id="7" name="CasellaDiTesto 6"/>
          <p:cNvSpPr txBox="1"/>
          <p:nvPr/>
        </p:nvSpPr>
        <p:spPr>
          <a:xfrm>
            <a:off x="125826" y="3506524"/>
            <a:ext cx="1795034" cy="253916"/>
          </a:xfrm>
          <a:prstGeom prst="rect">
            <a:avLst/>
          </a:prstGeom>
          <a:noFill/>
        </p:spPr>
        <p:txBody>
          <a:bodyPr wrap="square" rtlCol="0">
            <a:spAutoFit/>
          </a:bodyPr>
          <a:lstStyle/>
          <a:p>
            <a:r>
              <a:rPr lang="it-IT" sz="1000" i="1" dirty="0" smtClean="0"/>
              <a:t>Fonte</a:t>
            </a:r>
            <a:r>
              <a:rPr lang="it-IT" sz="1000" dirty="0" smtClean="0"/>
              <a:t>: EUROSTAT, 2016</a:t>
            </a:r>
            <a:endParaRPr lang="it-IT" sz="1000" dirty="0"/>
          </a:p>
        </p:txBody>
      </p:sp>
      <p:sp>
        <p:nvSpPr>
          <p:cNvPr id="8" name="CasellaDiTesto 7"/>
          <p:cNvSpPr txBox="1"/>
          <p:nvPr/>
        </p:nvSpPr>
        <p:spPr>
          <a:xfrm>
            <a:off x="6741414" y="2215061"/>
            <a:ext cx="2230595" cy="246221"/>
          </a:xfrm>
          <a:prstGeom prst="rect">
            <a:avLst/>
          </a:prstGeom>
          <a:noFill/>
        </p:spPr>
        <p:txBody>
          <a:bodyPr wrap="square" rtlCol="0">
            <a:spAutoFit/>
          </a:bodyPr>
          <a:lstStyle/>
          <a:p>
            <a:r>
              <a:rPr lang="it-IT" sz="1000" i="1" dirty="0" smtClean="0"/>
              <a:t>Fonte</a:t>
            </a:r>
            <a:r>
              <a:rPr lang="it-IT" sz="1000" dirty="0" smtClean="0"/>
              <a:t>: Ministero dell’Interno, 2016</a:t>
            </a:r>
            <a:endParaRPr lang="it-IT" sz="1000" dirty="0"/>
          </a:p>
        </p:txBody>
      </p:sp>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485" y="57728"/>
            <a:ext cx="4605531" cy="337127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asellaDiTesto 2"/>
          <p:cNvSpPr txBox="1"/>
          <p:nvPr/>
        </p:nvSpPr>
        <p:spPr>
          <a:xfrm>
            <a:off x="3059832" y="332656"/>
            <a:ext cx="1224135" cy="461665"/>
          </a:xfrm>
          <a:prstGeom prst="rect">
            <a:avLst/>
          </a:prstGeom>
          <a:noFill/>
        </p:spPr>
        <p:txBody>
          <a:bodyPr wrap="square" rtlCol="0">
            <a:spAutoFit/>
          </a:bodyPr>
          <a:lstStyle/>
          <a:p>
            <a:r>
              <a:rPr lang="it-IT" sz="2400" b="1" dirty="0" smtClean="0"/>
              <a:t>Europa</a:t>
            </a:r>
            <a:endParaRPr lang="it-IT" sz="2400" b="1" dirty="0"/>
          </a:p>
        </p:txBody>
      </p:sp>
      <p:pic>
        <p:nvPicPr>
          <p:cNvPr id="102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27984" y="2492896"/>
            <a:ext cx="4605531" cy="337127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CasellaDiTesto 8"/>
          <p:cNvSpPr txBox="1"/>
          <p:nvPr/>
        </p:nvSpPr>
        <p:spPr>
          <a:xfrm>
            <a:off x="7830172" y="2708920"/>
            <a:ext cx="936103" cy="461665"/>
          </a:xfrm>
          <a:prstGeom prst="rect">
            <a:avLst/>
          </a:prstGeom>
          <a:noFill/>
        </p:spPr>
        <p:txBody>
          <a:bodyPr wrap="square" rtlCol="0">
            <a:spAutoFit/>
          </a:bodyPr>
          <a:lstStyle/>
          <a:p>
            <a:r>
              <a:rPr lang="it-IT" sz="2400" b="1" dirty="0" smtClean="0"/>
              <a:t>Italia</a:t>
            </a:r>
            <a:endParaRPr lang="it-IT" sz="2400" b="1" dirty="0"/>
          </a:p>
        </p:txBody>
      </p:sp>
    </p:spTree>
    <p:extLst>
      <p:ext uri="{BB962C8B-B14F-4D97-AF65-F5344CB8AC3E}">
        <p14:creationId xmlns:p14="http://schemas.microsoft.com/office/powerpoint/2010/main" val="3101522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 calcmode="lin" valueType="num">
                                      <p:cBhvr additive="base">
                                        <p:cTn id="7" dur="500" fill="hold"/>
                                        <p:tgtEl>
                                          <p:spTgt spid="1028"/>
                                        </p:tgtEl>
                                        <p:attrNameLst>
                                          <p:attrName>ppt_x</p:attrName>
                                        </p:attrNameLst>
                                      </p:cBhvr>
                                      <p:tavLst>
                                        <p:tav tm="0">
                                          <p:val>
                                            <p:strVal val="#ppt_x"/>
                                          </p:val>
                                        </p:tav>
                                        <p:tav tm="100000">
                                          <p:val>
                                            <p:strVal val="#ppt_x"/>
                                          </p:val>
                                        </p:tav>
                                      </p:tavLst>
                                    </p:anim>
                                    <p:anim calcmode="lin" valueType="num">
                                      <p:cBhvr additive="base">
                                        <p:cTn id="8" dur="500" fill="hold"/>
                                        <p:tgtEl>
                                          <p:spTgt spid="102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a:xfrm>
            <a:off x="1835696" y="5445225"/>
            <a:ext cx="7056784" cy="936103"/>
          </a:xfrm>
        </p:spPr>
        <p:txBody>
          <a:bodyPr/>
          <a:lstStyle/>
          <a:p>
            <a:pPr marL="0" indent="0">
              <a:buNone/>
            </a:pPr>
            <a:r>
              <a:rPr lang="it-IT" sz="2200" dirty="0" smtClean="0">
                <a:solidFill>
                  <a:srgbClr val="333333"/>
                </a:solidFill>
                <a:latin typeface="Comic Sans MS" pitchFamily="66" charset="0"/>
              </a:rPr>
              <a:t>Esito delle domande di asilo</a:t>
            </a:r>
            <a:br>
              <a:rPr lang="it-IT" sz="2200" dirty="0" smtClean="0">
                <a:solidFill>
                  <a:srgbClr val="333333"/>
                </a:solidFill>
                <a:latin typeface="Comic Sans MS" pitchFamily="66" charset="0"/>
              </a:rPr>
            </a:br>
            <a:r>
              <a:rPr lang="it-IT" sz="2200" dirty="0" smtClean="0">
                <a:solidFill>
                  <a:srgbClr val="333333"/>
                </a:solidFill>
                <a:latin typeface="Comic Sans MS" pitchFamily="66" charset="0"/>
              </a:rPr>
              <a:t>Italia, anno 2015 e primo semestre 2016</a:t>
            </a:r>
            <a:r>
              <a:rPr lang="it-IT" sz="2200" dirty="0" smtClean="0">
                <a:latin typeface="Comic Sans MS" pitchFamily="66" charset="0"/>
              </a:rPr>
              <a:t> </a:t>
            </a:r>
            <a:endParaRPr lang="it-IT" sz="2200" dirty="0">
              <a:latin typeface="Comic Sans MS" pitchFamily="66" charset="0"/>
            </a:endParaRPr>
          </a:p>
        </p:txBody>
      </p:sp>
      <p:pic>
        <p:nvPicPr>
          <p:cNvPr id="102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7636" y="404664"/>
            <a:ext cx="6140708" cy="449503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0666856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139952" y="5598368"/>
            <a:ext cx="4741912" cy="1143000"/>
          </a:xfrm>
        </p:spPr>
        <p:txBody>
          <a:bodyPr/>
          <a:lstStyle/>
          <a:p>
            <a:pPr marL="0" indent="0">
              <a:buNone/>
            </a:pPr>
            <a:r>
              <a:rPr lang="it-IT" sz="3000" dirty="0" smtClean="0"/>
              <a:t>La gestione degli sbarchi: CARA, CDA, CIE…</a:t>
            </a:r>
            <a:endParaRPr lang="it-IT" sz="3000" dirty="0"/>
          </a:p>
        </p:txBody>
      </p:sp>
      <p:pic>
        <p:nvPicPr>
          <p:cNvPr id="4" name="Immagin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5576" y="116632"/>
            <a:ext cx="6019800" cy="538734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72341727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220072" y="4941168"/>
            <a:ext cx="3744416" cy="1001048"/>
          </a:xfrm>
        </p:spPr>
        <p:txBody>
          <a:bodyPr/>
          <a:lstStyle/>
          <a:p>
            <a:pPr marL="0" indent="0">
              <a:buNone/>
            </a:pPr>
            <a:r>
              <a:rPr lang="it-IT" sz="3000" dirty="0" err="1" smtClean="0"/>
              <a:t>Ridislocazione</a:t>
            </a:r>
            <a:r>
              <a:rPr lang="it-IT" sz="3000" dirty="0" smtClean="0"/>
              <a:t> dei migranti</a:t>
            </a:r>
            <a:endParaRPr lang="it-IT" sz="3000" dirty="0"/>
          </a:p>
        </p:txBody>
      </p:sp>
      <p:pic>
        <p:nvPicPr>
          <p:cNvPr id="1026" name="Picture 2" descr="C:\docmatteo\issues\migrazioni\seminario rifugiati\relocatio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189979"/>
            <a:ext cx="4586288" cy="647938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028775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539553" y="2924944"/>
            <a:ext cx="8136904" cy="2000513"/>
          </a:xfrm>
        </p:spPr>
        <p:txBody>
          <a:bodyPr/>
          <a:lstStyle/>
          <a:p>
            <a:pPr marL="182880" indent="0">
              <a:buNone/>
            </a:pPr>
            <a:r>
              <a:rPr lang="it-IT" sz="4000" dirty="0" smtClean="0">
                <a:solidFill>
                  <a:schemeClr val="tx1"/>
                </a:solidFill>
                <a:latin typeface="Comic Sans MS" pitchFamily="66" charset="0"/>
              </a:rPr>
              <a:t>Quale i fattori che mantengono alti i livelli di immigrazione in Europa e Italia?</a:t>
            </a:r>
            <a:endParaRPr lang="it-IT" sz="4000" dirty="0">
              <a:solidFill>
                <a:schemeClr val="tx1"/>
              </a:solidFill>
              <a:latin typeface="Comic Sans MS" pitchFamily="66" charset="0"/>
            </a:endParaRPr>
          </a:p>
        </p:txBody>
      </p:sp>
    </p:spTree>
    <p:extLst>
      <p:ext uri="{BB962C8B-B14F-4D97-AF65-F5344CB8AC3E}">
        <p14:creationId xmlns:p14="http://schemas.microsoft.com/office/powerpoint/2010/main" val="6969590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2" descr="http://www.neodemos.info/wp-content/uploads/2018/09/Schermata-2018-09-03-alle-15.10.52.png"/>
          <p:cNvPicPr>
            <a:picLocks noChangeAspect="1" noChangeArrowheads="1"/>
          </p:cNvPicPr>
          <p:nvPr/>
        </p:nvPicPr>
        <p:blipFill>
          <a:blip r:embed="rId3"/>
          <a:srcRect/>
          <a:stretch>
            <a:fillRect/>
          </a:stretch>
        </p:blipFill>
        <p:spPr bwMode="auto">
          <a:xfrm>
            <a:off x="1857356" y="500042"/>
            <a:ext cx="5507003" cy="5669571"/>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sellaDiTesto 5"/>
          <p:cNvSpPr txBox="1"/>
          <p:nvPr/>
        </p:nvSpPr>
        <p:spPr>
          <a:xfrm>
            <a:off x="214702" y="188640"/>
            <a:ext cx="8784976" cy="5155257"/>
          </a:xfrm>
          <a:prstGeom prst="rect">
            <a:avLst/>
          </a:prstGeom>
          <a:noFill/>
          <a:ln>
            <a:noFill/>
          </a:ln>
        </p:spPr>
        <p:txBody>
          <a:bodyPr wrap="square" rtlCol="0">
            <a:spAutoFit/>
          </a:bodyPr>
          <a:lstStyle/>
          <a:p>
            <a:r>
              <a:rPr lang="it-IT" sz="2400" b="1" dirty="0" smtClean="0">
                <a:solidFill>
                  <a:srgbClr val="0000FF"/>
                </a:solidFill>
                <a:latin typeface="Comic Sans MS" pitchFamily="66" charset="0"/>
              </a:rPr>
              <a:t>Fattori generali</a:t>
            </a:r>
          </a:p>
          <a:p>
            <a:pPr lvl="2"/>
            <a:endParaRPr lang="it-IT" dirty="0" smtClean="0">
              <a:latin typeface="Comic Sans MS" pitchFamily="66" charset="0"/>
            </a:endParaRPr>
          </a:p>
          <a:p>
            <a:pPr marL="1200150" lvl="2" indent="-285750">
              <a:lnSpc>
                <a:spcPct val="150000"/>
              </a:lnSpc>
              <a:buClr>
                <a:srgbClr val="0000FF"/>
              </a:buClr>
              <a:buFont typeface="Wingdings" pitchFamily="2" charset="2"/>
              <a:buChar char="q"/>
            </a:pPr>
            <a:r>
              <a:rPr lang="it-IT" b="1" u="sng" dirty="0" smtClean="0">
                <a:solidFill>
                  <a:srgbClr val="FF0000"/>
                </a:solidFill>
                <a:latin typeface="Comic Sans MS" pitchFamily="66" charset="0"/>
              </a:rPr>
              <a:t>Globalizzazione</a:t>
            </a:r>
          </a:p>
          <a:p>
            <a:pPr marL="1200150" lvl="2" indent="-285750">
              <a:lnSpc>
                <a:spcPct val="150000"/>
              </a:lnSpc>
              <a:buClr>
                <a:srgbClr val="0000FF"/>
              </a:buClr>
              <a:buFont typeface="Wingdings" pitchFamily="2" charset="2"/>
              <a:buChar char="q"/>
            </a:pPr>
            <a:r>
              <a:rPr lang="it-IT" b="1" dirty="0" smtClean="0">
                <a:solidFill>
                  <a:srgbClr val="FF0000"/>
                </a:solidFill>
                <a:latin typeface="Comic Sans MS" pitchFamily="66" charset="0"/>
                <a:hlinkClick r:id="rId3" action="ppaction://hlinksldjump"/>
              </a:rPr>
              <a:t>Conflitti e guerre</a:t>
            </a:r>
            <a:endParaRPr lang="it-IT" b="1" dirty="0" smtClean="0">
              <a:solidFill>
                <a:srgbClr val="FF0000"/>
              </a:solidFill>
              <a:latin typeface="Comic Sans MS" pitchFamily="66" charset="0"/>
            </a:endParaRPr>
          </a:p>
          <a:p>
            <a:pPr marL="1200150" lvl="2" indent="-285750">
              <a:lnSpc>
                <a:spcPct val="150000"/>
              </a:lnSpc>
              <a:buClr>
                <a:srgbClr val="0000FF"/>
              </a:buClr>
              <a:buFont typeface="Wingdings" pitchFamily="2" charset="2"/>
              <a:buChar char="q"/>
            </a:pPr>
            <a:r>
              <a:rPr lang="it-IT" b="1" dirty="0" smtClean="0">
                <a:solidFill>
                  <a:srgbClr val="FF0000"/>
                </a:solidFill>
                <a:latin typeface="Comic Sans MS" pitchFamily="66" charset="0"/>
                <a:hlinkClick r:id="rId4" action="ppaction://hlinksldjump"/>
              </a:rPr>
              <a:t>Differenziale economico</a:t>
            </a:r>
            <a:endParaRPr lang="it-IT" b="1" dirty="0" smtClean="0">
              <a:solidFill>
                <a:srgbClr val="FF0000"/>
              </a:solidFill>
              <a:latin typeface="Comic Sans MS" pitchFamily="66" charset="0"/>
            </a:endParaRPr>
          </a:p>
          <a:p>
            <a:pPr marL="1200150" lvl="2" indent="-285750">
              <a:lnSpc>
                <a:spcPct val="150000"/>
              </a:lnSpc>
              <a:buClr>
                <a:srgbClr val="0000FF"/>
              </a:buClr>
              <a:buFont typeface="Wingdings" pitchFamily="2" charset="2"/>
              <a:buChar char="q"/>
            </a:pPr>
            <a:r>
              <a:rPr lang="it-IT" b="1" dirty="0" smtClean="0">
                <a:solidFill>
                  <a:srgbClr val="FF0000"/>
                </a:solidFill>
                <a:latin typeface="Comic Sans MS" pitchFamily="66" charset="0"/>
                <a:hlinkClick r:id="rId5" action="ppaction://hlinksldjump"/>
              </a:rPr>
              <a:t>Differenziale demografico</a:t>
            </a:r>
            <a:endParaRPr lang="it-IT" b="1" dirty="0" smtClean="0">
              <a:solidFill>
                <a:srgbClr val="FF0000"/>
              </a:solidFill>
              <a:latin typeface="Comic Sans MS" pitchFamily="66" charset="0"/>
            </a:endParaRPr>
          </a:p>
          <a:p>
            <a:endParaRPr lang="it-IT" sz="1400" dirty="0" smtClean="0">
              <a:latin typeface="Comic Sans MS" pitchFamily="66" charset="0"/>
            </a:endParaRPr>
          </a:p>
          <a:p>
            <a:endParaRPr lang="it-IT" sz="1400" dirty="0" smtClean="0">
              <a:latin typeface="Comic Sans MS" pitchFamily="66" charset="0"/>
            </a:endParaRPr>
          </a:p>
          <a:p>
            <a:pPr lvl="0"/>
            <a:r>
              <a:rPr lang="it-IT" sz="2400" b="1" dirty="0" smtClean="0">
                <a:solidFill>
                  <a:srgbClr val="0000FF"/>
                </a:solidFill>
                <a:latin typeface="Comic Sans MS" pitchFamily="66" charset="0"/>
              </a:rPr>
              <a:t>Fattori specifici dell’Italia</a:t>
            </a:r>
            <a:endParaRPr lang="it-IT" sz="2400" b="1" dirty="0">
              <a:solidFill>
                <a:srgbClr val="0000FF"/>
              </a:solidFill>
              <a:latin typeface="Comic Sans MS" pitchFamily="66" charset="0"/>
            </a:endParaRPr>
          </a:p>
          <a:p>
            <a:pPr marL="285750" lvl="0" indent="-285750">
              <a:buFont typeface="Wingdings" pitchFamily="2" charset="2"/>
              <a:buChar char="§"/>
            </a:pPr>
            <a:endParaRPr lang="it-IT" dirty="0">
              <a:solidFill>
                <a:prstClr val="black"/>
              </a:solidFill>
              <a:latin typeface="Comic Sans MS" pitchFamily="66" charset="0"/>
            </a:endParaRPr>
          </a:p>
          <a:p>
            <a:pPr marL="1200150" lvl="2" indent="-285750">
              <a:lnSpc>
                <a:spcPct val="150000"/>
              </a:lnSpc>
              <a:buClr>
                <a:srgbClr val="0000FF"/>
              </a:buClr>
              <a:buFont typeface="Wingdings" pitchFamily="2" charset="2"/>
              <a:buChar char="q"/>
            </a:pPr>
            <a:r>
              <a:rPr lang="it-IT" b="1" dirty="0" smtClean="0">
                <a:solidFill>
                  <a:srgbClr val="FF0000"/>
                </a:solidFill>
                <a:latin typeface="Comic Sans MS" pitchFamily="66" charset="0"/>
                <a:hlinkClick r:id="rId6" action="ppaction://hlinksldjump"/>
              </a:rPr>
              <a:t>Forte Invecchiamento</a:t>
            </a:r>
            <a:endParaRPr lang="it-IT" b="1" dirty="0">
              <a:solidFill>
                <a:srgbClr val="FF0000"/>
              </a:solidFill>
              <a:latin typeface="Comic Sans MS" pitchFamily="66" charset="0"/>
            </a:endParaRPr>
          </a:p>
          <a:p>
            <a:pPr marL="1200150" lvl="2" indent="-285750">
              <a:lnSpc>
                <a:spcPct val="150000"/>
              </a:lnSpc>
              <a:buClr>
                <a:srgbClr val="0000FF"/>
              </a:buClr>
              <a:buFont typeface="Wingdings" pitchFamily="2" charset="2"/>
              <a:buChar char="q"/>
            </a:pPr>
            <a:r>
              <a:rPr lang="it-IT" b="1" dirty="0" smtClean="0">
                <a:solidFill>
                  <a:srgbClr val="FF0000"/>
                </a:solidFill>
                <a:latin typeface="Comic Sans MS" pitchFamily="66" charset="0"/>
                <a:hlinkClick r:id="rId6" action="ppaction://hlinksldjump"/>
              </a:rPr>
              <a:t>Caratteristiche peculiari del modello economico-produttivo</a:t>
            </a:r>
            <a:endParaRPr lang="it-IT" b="1" dirty="0" smtClean="0">
              <a:solidFill>
                <a:srgbClr val="FF0000"/>
              </a:solidFill>
              <a:latin typeface="Comic Sans MS" pitchFamily="66" charset="0"/>
            </a:endParaRPr>
          </a:p>
          <a:p>
            <a:pPr marL="1200150" lvl="2" indent="-285750">
              <a:lnSpc>
                <a:spcPct val="150000"/>
              </a:lnSpc>
              <a:buClr>
                <a:srgbClr val="0000FF"/>
              </a:buClr>
              <a:buFont typeface="Wingdings" pitchFamily="2" charset="2"/>
              <a:buChar char="q"/>
            </a:pPr>
            <a:r>
              <a:rPr lang="it-IT" b="1" u="sng" dirty="0" smtClean="0">
                <a:solidFill>
                  <a:srgbClr val="FF0000"/>
                </a:solidFill>
                <a:latin typeface="Comic Sans MS" pitchFamily="66" charset="0"/>
              </a:rPr>
              <a:t>Caratteristiche geografiche</a:t>
            </a:r>
            <a:endParaRPr lang="it-IT" b="1" u="sng" dirty="0">
              <a:solidFill>
                <a:srgbClr val="FF0000"/>
              </a:solidFill>
              <a:latin typeface="Comic Sans MS" pitchFamily="66" charset="0"/>
            </a:endParaRPr>
          </a:p>
          <a:p>
            <a:endParaRPr lang="it-IT" sz="1400" dirty="0" smtClean="0"/>
          </a:p>
          <a:p>
            <a:endParaRPr lang="it-IT" sz="1400" dirty="0" smtClean="0"/>
          </a:p>
        </p:txBody>
      </p:sp>
      <p:sp>
        <p:nvSpPr>
          <p:cNvPr id="7" name="Titolo 1"/>
          <p:cNvSpPr>
            <a:spLocks noGrp="1"/>
          </p:cNvSpPr>
          <p:nvPr>
            <p:ph type="title"/>
          </p:nvPr>
        </p:nvSpPr>
        <p:spPr>
          <a:xfrm>
            <a:off x="2483768" y="5661248"/>
            <a:ext cx="6277316" cy="504056"/>
          </a:xfrm>
        </p:spPr>
        <p:txBody>
          <a:bodyPr/>
          <a:lstStyle/>
          <a:p>
            <a:pPr marL="0" indent="0">
              <a:buNone/>
            </a:pPr>
            <a:r>
              <a:rPr lang="it-IT" sz="2800" dirty="0" smtClean="0">
                <a:solidFill>
                  <a:srgbClr val="333333"/>
                </a:solidFill>
                <a:latin typeface="Comic Sans MS" pitchFamily="66" charset="0"/>
              </a:rPr>
              <a:t>Cause dei fenomeni migratori</a:t>
            </a:r>
            <a:endParaRPr lang="it-IT" sz="2800" dirty="0">
              <a:solidFill>
                <a:srgbClr val="333333"/>
              </a:solidFill>
              <a:latin typeface="Comic Sans MS" pitchFamily="66" charset="0"/>
            </a:endParaRPr>
          </a:p>
        </p:txBody>
      </p:sp>
    </p:spTree>
    <p:extLst>
      <p:ext uri="{BB962C8B-B14F-4D97-AF65-F5344CB8AC3E}">
        <p14:creationId xmlns:p14="http://schemas.microsoft.com/office/powerpoint/2010/main" val="2853226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 calcmode="lin" valueType="num">
                                      <p:cBhvr additive="base">
                                        <p:cTn id="7"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anim calcmode="lin" valueType="num">
                                      <p:cBhvr additive="base">
                                        <p:cTn id="13"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anim calcmode="lin" valueType="num">
                                      <p:cBhvr additive="base">
                                        <p:cTn id="19"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xEl>
                                              <p:pRg st="5" end="5"/>
                                            </p:txEl>
                                          </p:spTgt>
                                        </p:tgtEl>
                                        <p:attrNameLst>
                                          <p:attrName>style.visibility</p:attrName>
                                        </p:attrNameLst>
                                      </p:cBhvr>
                                      <p:to>
                                        <p:strVal val="visible"/>
                                      </p:to>
                                    </p:set>
                                    <p:anim calcmode="lin" valueType="num">
                                      <p:cBhvr additive="base">
                                        <p:cTn id="25"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6">
                                            <p:txEl>
                                              <p:pRg st="8" end="8"/>
                                            </p:txEl>
                                          </p:spTgt>
                                        </p:tgtEl>
                                        <p:attrNameLst>
                                          <p:attrName>style.visibility</p:attrName>
                                        </p:attrNameLst>
                                      </p:cBhvr>
                                      <p:to>
                                        <p:strVal val="visible"/>
                                      </p:to>
                                    </p:set>
                                    <p:anim calcmode="lin" valueType="num">
                                      <p:cBhvr additive="base">
                                        <p:cTn id="31" dur="500" fill="hold"/>
                                        <p:tgtEl>
                                          <p:spTgt spid="6">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6">
                                            <p:txEl>
                                              <p:pRg st="10" end="10"/>
                                            </p:txEl>
                                          </p:spTgt>
                                        </p:tgtEl>
                                        <p:attrNameLst>
                                          <p:attrName>style.visibility</p:attrName>
                                        </p:attrNameLst>
                                      </p:cBhvr>
                                      <p:to>
                                        <p:strVal val="visible"/>
                                      </p:to>
                                    </p:set>
                                    <p:anim calcmode="lin" valueType="num">
                                      <p:cBhvr additive="base">
                                        <p:cTn id="37" dur="500" fill="hold"/>
                                        <p:tgtEl>
                                          <p:spTgt spid="6">
                                            <p:txEl>
                                              <p:pRg st="10" end="1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6">
                                            <p:txEl>
                                              <p:pRg st="11" end="11"/>
                                            </p:txEl>
                                          </p:spTgt>
                                        </p:tgtEl>
                                        <p:attrNameLst>
                                          <p:attrName>style.visibility</p:attrName>
                                        </p:attrNameLst>
                                      </p:cBhvr>
                                      <p:to>
                                        <p:strVal val="visible"/>
                                      </p:to>
                                    </p:set>
                                    <p:anim calcmode="lin" valueType="num">
                                      <p:cBhvr additive="base">
                                        <p:cTn id="43" dur="500" fill="hold"/>
                                        <p:tgtEl>
                                          <p:spTgt spid="6">
                                            <p:txEl>
                                              <p:pRg st="11" end="11"/>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6">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6">
                                            <p:txEl>
                                              <p:pRg st="12" end="12"/>
                                            </p:txEl>
                                          </p:spTgt>
                                        </p:tgtEl>
                                        <p:attrNameLst>
                                          <p:attrName>style.visibility</p:attrName>
                                        </p:attrNameLst>
                                      </p:cBhvr>
                                      <p:to>
                                        <p:strVal val="visible"/>
                                      </p:to>
                                    </p:set>
                                    <p:anim calcmode="lin" valueType="num">
                                      <p:cBhvr additive="base">
                                        <p:cTn id="49" dur="500" fill="hold"/>
                                        <p:tgtEl>
                                          <p:spTgt spid="6">
                                            <p:txEl>
                                              <p:pRg st="12" end="12"/>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6">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932040" y="5877272"/>
            <a:ext cx="3829044" cy="576064"/>
          </a:xfrm>
        </p:spPr>
        <p:txBody>
          <a:bodyPr/>
          <a:lstStyle/>
          <a:p>
            <a:pPr marL="0" indent="0">
              <a:buNone/>
            </a:pPr>
            <a:r>
              <a:rPr lang="it-IT" sz="2200" dirty="0" smtClean="0">
                <a:solidFill>
                  <a:srgbClr val="333333"/>
                </a:solidFill>
                <a:latin typeface="Comic Sans MS" pitchFamily="66" charset="0"/>
              </a:rPr>
              <a:t>Indice di fragilità, 2015</a:t>
            </a:r>
            <a:endParaRPr lang="it-IT" sz="2200" dirty="0">
              <a:solidFill>
                <a:srgbClr val="333333"/>
              </a:solidFill>
              <a:latin typeface="Comic Sans MS" pitchFamily="66" charset="0"/>
            </a:endParaRPr>
          </a:p>
        </p:txBody>
      </p:sp>
      <p:sp>
        <p:nvSpPr>
          <p:cNvPr id="6" name="Titolo 1"/>
          <p:cNvSpPr txBox="1">
            <a:spLocks/>
          </p:cNvSpPr>
          <p:nvPr/>
        </p:nvSpPr>
        <p:spPr>
          <a:xfrm>
            <a:off x="204385" y="5805264"/>
            <a:ext cx="3396996" cy="576064"/>
          </a:xfrm>
          <a:prstGeom prst="rect">
            <a:avLst/>
          </a:prstGeom>
          <a:effectLst/>
        </p:spPr>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buFont typeface="Georgia" pitchFamily="18" charset="0"/>
              <a:buNone/>
            </a:pPr>
            <a:endParaRPr lang="it-IT" sz="2200" dirty="0">
              <a:solidFill>
                <a:srgbClr val="333333"/>
              </a:solidFill>
              <a:latin typeface="Comic Sans MS" pitchFamily="66" charset="0"/>
            </a:endParaRPr>
          </a:p>
        </p:txBody>
      </p:sp>
      <p:sp>
        <p:nvSpPr>
          <p:cNvPr id="8" name="CasellaDiTesto 7"/>
          <p:cNvSpPr txBox="1"/>
          <p:nvPr/>
        </p:nvSpPr>
        <p:spPr>
          <a:xfrm>
            <a:off x="149671" y="5157192"/>
            <a:ext cx="1224136" cy="246221"/>
          </a:xfrm>
          <a:prstGeom prst="rect">
            <a:avLst/>
          </a:prstGeom>
          <a:noFill/>
        </p:spPr>
        <p:txBody>
          <a:bodyPr wrap="square" rtlCol="0">
            <a:spAutoFit/>
          </a:bodyPr>
          <a:lstStyle/>
          <a:p>
            <a:r>
              <a:rPr lang="it-IT" sz="1000" i="1" dirty="0" smtClean="0"/>
              <a:t>Fonte</a:t>
            </a:r>
            <a:r>
              <a:rPr lang="it-IT" sz="1000" dirty="0" smtClean="0"/>
              <a:t>: FFP, 2016</a:t>
            </a:r>
            <a:endParaRPr lang="it-IT" sz="1000" dirty="0"/>
          </a:p>
        </p:txBody>
      </p:sp>
      <p:pic>
        <p:nvPicPr>
          <p:cNvPr id="1028" name="Picture 4">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9671" y="473754"/>
            <a:ext cx="8886825" cy="453942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07907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364088" y="6021288"/>
            <a:ext cx="3396996" cy="576064"/>
          </a:xfrm>
        </p:spPr>
        <p:txBody>
          <a:bodyPr/>
          <a:lstStyle/>
          <a:p>
            <a:pPr marL="0" indent="0">
              <a:buNone/>
            </a:pPr>
            <a:r>
              <a:rPr lang="it-IT" sz="2200" dirty="0" smtClean="0">
                <a:solidFill>
                  <a:srgbClr val="333333"/>
                </a:solidFill>
                <a:latin typeface="Comic Sans MS" pitchFamily="66" charset="0"/>
              </a:rPr>
              <a:t>PIL pro capite, 2015</a:t>
            </a:r>
            <a:endParaRPr lang="it-IT" sz="2200" dirty="0">
              <a:solidFill>
                <a:srgbClr val="333333"/>
              </a:solidFill>
              <a:latin typeface="Comic Sans MS" pitchFamily="66" charset="0"/>
            </a:endParaRPr>
          </a:p>
        </p:txBody>
      </p:sp>
      <p:pic>
        <p:nvPicPr>
          <p:cNvPr id="3074" name="Picture 2">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4385" y="260648"/>
            <a:ext cx="8684211" cy="45365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olo 1"/>
          <p:cNvSpPr txBox="1">
            <a:spLocks/>
          </p:cNvSpPr>
          <p:nvPr/>
        </p:nvSpPr>
        <p:spPr>
          <a:xfrm>
            <a:off x="204385" y="5805264"/>
            <a:ext cx="3396996" cy="576064"/>
          </a:xfrm>
          <a:prstGeom prst="rect">
            <a:avLst/>
          </a:prstGeom>
          <a:effectLst/>
        </p:spPr>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buFont typeface="Georgia" pitchFamily="18" charset="0"/>
              <a:buNone/>
            </a:pPr>
            <a:endParaRPr lang="it-IT" sz="2200" dirty="0">
              <a:solidFill>
                <a:srgbClr val="333333"/>
              </a:solidFill>
              <a:latin typeface="Comic Sans MS" pitchFamily="66" charset="0"/>
            </a:endParaRPr>
          </a:p>
        </p:txBody>
      </p:sp>
      <p:graphicFrame>
        <p:nvGraphicFramePr>
          <p:cNvPr id="4" name="Tabella 3"/>
          <p:cNvGraphicFramePr>
            <a:graphicFrameLocks noGrp="1"/>
          </p:cNvGraphicFramePr>
          <p:nvPr>
            <p:extLst>
              <p:ext uri="{D42A27DB-BD31-4B8C-83A1-F6EECF244321}">
                <p14:modId xmlns:p14="http://schemas.microsoft.com/office/powerpoint/2010/main" val="2303634994"/>
              </p:ext>
            </p:extLst>
          </p:nvPr>
        </p:nvGraphicFramePr>
        <p:xfrm>
          <a:off x="204385" y="4980776"/>
          <a:ext cx="3287495" cy="1400552"/>
        </p:xfrm>
        <a:graphic>
          <a:graphicData uri="http://schemas.openxmlformats.org/drawingml/2006/table">
            <a:tbl>
              <a:tblPr firstRow="1" bandRow="1">
                <a:tableStyleId>{5C22544A-7EE6-4342-B048-85BDC9FD1C3A}</a:tableStyleId>
              </a:tblPr>
              <a:tblGrid>
                <a:gridCol w="911231"/>
                <a:gridCol w="1224136"/>
                <a:gridCol w="1152128"/>
              </a:tblGrid>
              <a:tr h="350138">
                <a:tc>
                  <a:txBody>
                    <a:bodyPr/>
                    <a:lstStyle/>
                    <a:p>
                      <a:endParaRPr lang="it-IT" sz="1400" dirty="0"/>
                    </a:p>
                  </a:txBody>
                  <a:tcPr/>
                </a:tc>
                <a:tc>
                  <a:txBody>
                    <a:bodyPr/>
                    <a:lstStyle/>
                    <a:p>
                      <a:pPr algn="ctr"/>
                      <a:r>
                        <a:rPr lang="it-IT" sz="1400" dirty="0" smtClean="0"/>
                        <a:t>2016</a:t>
                      </a:r>
                      <a:endParaRPr lang="it-IT" sz="1400" dirty="0"/>
                    </a:p>
                  </a:txBody>
                  <a:tcPr/>
                </a:tc>
                <a:tc>
                  <a:txBody>
                    <a:bodyPr/>
                    <a:lstStyle/>
                    <a:p>
                      <a:pPr algn="ctr"/>
                      <a:r>
                        <a:rPr lang="it-IT" sz="1400" dirty="0" smtClean="0"/>
                        <a:t>2020</a:t>
                      </a:r>
                      <a:endParaRPr lang="it-IT" sz="1400" dirty="0"/>
                    </a:p>
                  </a:txBody>
                  <a:tcPr/>
                </a:tc>
              </a:tr>
              <a:tr h="350138">
                <a:tc>
                  <a:txBody>
                    <a:bodyPr/>
                    <a:lstStyle/>
                    <a:p>
                      <a:r>
                        <a:rPr lang="it-IT" sz="1400" dirty="0" smtClean="0"/>
                        <a:t>USA</a:t>
                      </a:r>
                      <a:endParaRPr lang="it-IT" sz="1400" dirty="0"/>
                    </a:p>
                  </a:txBody>
                  <a:tcPr/>
                </a:tc>
                <a:tc>
                  <a:txBody>
                    <a:bodyPr/>
                    <a:lstStyle/>
                    <a:p>
                      <a:pPr algn="ctr"/>
                      <a:r>
                        <a:rPr lang="it-IT" sz="1400" dirty="0" smtClean="0"/>
                        <a:t>52.704 $</a:t>
                      </a:r>
                      <a:endParaRPr lang="it-IT" sz="1400" dirty="0"/>
                    </a:p>
                  </a:txBody>
                  <a:tcPr/>
                </a:tc>
                <a:tc>
                  <a:txBody>
                    <a:bodyPr/>
                    <a:lstStyle/>
                    <a:p>
                      <a:pPr algn="ctr"/>
                      <a:r>
                        <a:rPr lang="it-IT" sz="1400" dirty="0" smtClean="0"/>
                        <a:t>54.400 $</a:t>
                      </a:r>
                      <a:endParaRPr lang="it-IT" sz="1400" dirty="0"/>
                    </a:p>
                  </a:txBody>
                  <a:tcPr/>
                </a:tc>
              </a:tr>
              <a:tr h="350138">
                <a:tc>
                  <a:txBody>
                    <a:bodyPr/>
                    <a:lstStyle/>
                    <a:p>
                      <a:r>
                        <a:rPr lang="it-IT" sz="1400" dirty="0" smtClean="0"/>
                        <a:t>Niger</a:t>
                      </a:r>
                      <a:endParaRPr lang="it-IT" sz="1400" dirty="0"/>
                    </a:p>
                  </a:txBody>
                  <a:tcPr/>
                </a:tc>
                <a:tc>
                  <a:txBody>
                    <a:bodyPr/>
                    <a:lstStyle/>
                    <a:p>
                      <a:pPr algn="l"/>
                      <a:r>
                        <a:rPr lang="it-IT" sz="1400" dirty="0" smtClean="0"/>
                        <a:t>        897 $</a:t>
                      </a:r>
                      <a:endParaRPr lang="it-IT" sz="1400" dirty="0"/>
                    </a:p>
                  </a:txBody>
                  <a:tcPr/>
                </a:tc>
                <a:tc>
                  <a:txBody>
                    <a:bodyPr/>
                    <a:lstStyle/>
                    <a:p>
                      <a:pPr algn="ctr"/>
                      <a:r>
                        <a:rPr lang="it-IT" sz="1400" dirty="0" smtClean="0"/>
                        <a:t>     900 $</a:t>
                      </a:r>
                      <a:endParaRPr lang="it-IT" sz="1400" dirty="0"/>
                    </a:p>
                  </a:txBody>
                  <a:tcPr/>
                </a:tc>
              </a:tr>
              <a:tr h="350138">
                <a:tc>
                  <a:txBody>
                    <a:bodyPr/>
                    <a:lstStyle/>
                    <a:p>
                      <a:endParaRPr lang="it-IT" sz="1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sz="1400" dirty="0" smtClean="0"/>
                        <a:t> </a:t>
                      </a:r>
                      <a:r>
                        <a:rPr lang="it-IT" sz="1400" b="1" dirty="0" smtClean="0">
                          <a:effectLst>
                            <a:outerShdw blurRad="38100" dist="38100" dir="2700000" algn="tl">
                              <a:srgbClr val="000000">
                                <a:alpha val="43137"/>
                              </a:srgbClr>
                            </a:outerShdw>
                          </a:effectLst>
                        </a:rPr>
                        <a:t>58.8 : 1</a:t>
                      </a:r>
                      <a:endParaRPr lang="it-IT" sz="1400" b="1" dirty="0">
                        <a:effectLst>
                          <a:outerShdw blurRad="38100" dist="38100" dir="2700000" algn="tl">
                            <a:srgbClr val="000000">
                              <a:alpha val="43137"/>
                            </a:srgbClr>
                          </a:outerShdw>
                        </a:effectLs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sz="1400" dirty="0" smtClean="0"/>
                        <a:t> </a:t>
                      </a:r>
                      <a:r>
                        <a:rPr lang="it-IT" sz="1400" b="1" dirty="0" smtClean="0">
                          <a:effectLst>
                            <a:outerShdw blurRad="38100" dist="38100" dir="2700000" algn="tl">
                              <a:srgbClr val="000000">
                                <a:alpha val="43137"/>
                              </a:srgbClr>
                            </a:outerShdw>
                          </a:effectLst>
                        </a:rPr>
                        <a:t>60.4 : 1</a:t>
                      </a:r>
                      <a:endParaRPr lang="it-IT" sz="1400" b="1" dirty="0">
                        <a:effectLst>
                          <a:outerShdw blurRad="38100" dist="38100" dir="2700000" algn="tl">
                            <a:srgbClr val="000000">
                              <a:alpha val="43137"/>
                            </a:srgbClr>
                          </a:outerShdw>
                        </a:effectLst>
                      </a:endParaRPr>
                    </a:p>
                  </a:txBody>
                  <a:tcPr/>
                </a:tc>
              </a:tr>
            </a:tbl>
          </a:graphicData>
        </a:graphic>
      </p:graphicFrame>
      <p:sp>
        <p:nvSpPr>
          <p:cNvPr id="8" name="CasellaDiTesto 7"/>
          <p:cNvSpPr txBox="1"/>
          <p:nvPr/>
        </p:nvSpPr>
        <p:spPr>
          <a:xfrm>
            <a:off x="7664460" y="4674041"/>
            <a:ext cx="1224136" cy="246221"/>
          </a:xfrm>
          <a:prstGeom prst="rect">
            <a:avLst/>
          </a:prstGeom>
          <a:solidFill>
            <a:schemeClr val="bg1"/>
          </a:solidFill>
        </p:spPr>
        <p:txBody>
          <a:bodyPr wrap="square" rtlCol="0">
            <a:spAutoFit/>
          </a:bodyPr>
          <a:lstStyle/>
          <a:p>
            <a:r>
              <a:rPr lang="it-IT" sz="1000" i="1" dirty="0" smtClean="0"/>
              <a:t>Fonte</a:t>
            </a:r>
            <a:r>
              <a:rPr lang="it-IT" sz="1000" dirty="0" smtClean="0"/>
              <a:t>: IMF, 2016</a:t>
            </a:r>
            <a:endParaRPr lang="it-IT" sz="1000" dirty="0"/>
          </a:p>
        </p:txBody>
      </p:sp>
    </p:spTree>
    <p:extLst>
      <p:ext uri="{BB962C8B-B14F-4D97-AF65-F5344CB8AC3E}">
        <p14:creationId xmlns:p14="http://schemas.microsoft.com/office/powerpoint/2010/main" val="2857758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9260" y="39957"/>
            <a:ext cx="5228844" cy="677332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itolo 1"/>
          <p:cNvSpPr>
            <a:spLocks noGrp="1"/>
          </p:cNvSpPr>
          <p:nvPr>
            <p:ph type="title"/>
          </p:nvPr>
        </p:nvSpPr>
        <p:spPr>
          <a:xfrm>
            <a:off x="5940152" y="5733256"/>
            <a:ext cx="3024336" cy="792088"/>
          </a:xfrm>
        </p:spPr>
        <p:txBody>
          <a:bodyPr/>
          <a:lstStyle/>
          <a:p>
            <a:pPr marL="0" indent="0">
              <a:buNone/>
            </a:pPr>
            <a:r>
              <a:rPr lang="it-IT" sz="2200" dirty="0" smtClean="0">
                <a:solidFill>
                  <a:srgbClr val="333333"/>
                </a:solidFill>
                <a:latin typeface="Comic Sans MS" pitchFamily="66" charset="0"/>
              </a:rPr>
              <a:t>Popolazione mondiale</a:t>
            </a:r>
            <a:br>
              <a:rPr lang="it-IT" sz="2200" dirty="0" smtClean="0">
                <a:solidFill>
                  <a:srgbClr val="333333"/>
                </a:solidFill>
                <a:latin typeface="Comic Sans MS" pitchFamily="66" charset="0"/>
              </a:rPr>
            </a:br>
            <a:r>
              <a:rPr lang="it-IT" sz="2200" dirty="0" smtClean="0">
                <a:solidFill>
                  <a:srgbClr val="333333"/>
                </a:solidFill>
                <a:latin typeface="Comic Sans MS" pitchFamily="66" charset="0"/>
              </a:rPr>
              <a:t>attuale e futura</a:t>
            </a:r>
            <a:endParaRPr lang="it-IT" sz="2200" dirty="0">
              <a:solidFill>
                <a:srgbClr val="333333"/>
              </a:solidFill>
              <a:latin typeface="Comic Sans MS" pitchFamily="66" charset="0"/>
            </a:endParaRPr>
          </a:p>
        </p:txBody>
      </p:sp>
    </p:spTree>
    <p:extLst>
      <p:ext uri="{BB962C8B-B14F-4D97-AF65-F5344CB8AC3E}">
        <p14:creationId xmlns:p14="http://schemas.microsoft.com/office/powerpoint/2010/main" val="255251105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5" name="Picture 7">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528" y="476592"/>
            <a:ext cx="8467725" cy="576072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2019470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771800" y="5949280"/>
            <a:ext cx="5989284" cy="792088"/>
          </a:xfrm>
        </p:spPr>
        <p:txBody>
          <a:bodyPr/>
          <a:lstStyle/>
          <a:p>
            <a:pPr marL="0" indent="0">
              <a:buNone/>
            </a:pPr>
            <a:r>
              <a:rPr lang="it-IT" sz="2200" dirty="0" smtClean="0">
                <a:solidFill>
                  <a:srgbClr val="333333"/>
                </a:solidFill>
                <a:latin typeface="Comic Sans MS" pitchFamily="66" charset="0"/>
              </a:rPr>
              <a:t>An </a:t>
            </a:r>
            <a:r>
              <a:rPr lang="it-IT" sz="2200" dirty="0" err="1" smtClean="0">
                <a:solidFill>
                  <a:srgbClr val="333333"/>
                </a:solidFill>
                <a:latin typeface="Comic Sans MS" pitchFamily="66" charset="0"/>
              </a:rPr>
              <a:t>ageing</a:t>
            </a:r>
            <a:r>
              <a:rPr lang="it-IT" sz="2200" dirty="0" smtClean="0">
                <a:solidFill>
                  <a:srgbClr val="333333"/>
                </a:solidFill>
                <a:latin typeface="Comic Sans MS" pitchFamily="66" charset="0"/>
              </a:rPr>
              <a:t> world</a:t>
            </a:r>
            <a:br>
              <a:rPr lang="it-IT" sz="2200" dirty="0" smtClean="0">
                <a:solidFill>
                  <a:srgbClr val="333333"/>
                </a:solidFill>
                <a:latin typeface="Comic Sans MS" pitchFamily="66" charset="0"/>
              </a:rPr>
            </a:br>
            <a:r>
              <a:rPr lang="it-IT" sz="2200" dirty="0" err="1" smtClean="0">
                <a:solidFill>
                  <a:srgbClr val="333333"/>
                </a:solidFill>
                <a:latin typeface="Comic Sans MS" pitchFamily="66" charset="0"/>
              </a:rPr>
              <a:t>Percentage</a:t>
            </a:r>
            <a:r>
              <a:rPr lang="it-IT" sz="2200" dirty="0" smtClean="0">
                <a:solidFill>
                  <a:srgbClr val="333333"/>
                </a:solidFill>
                <a:latin typeface="Comic Sans MS" pitchFamily="66" charset="0"/>
              </a:rPr>
              <a:t> of the </a:t>
            </a:r>
            <a:r>
              <a:rPr lang="it-IT" sz="2200" dirty="0" err="1" smtClean="0">
                <a:solidFill>
                  <a:srgbClr val="333333"/>
                </a:solidFill>
                <a:latin typeface="Comic Sans MS" pitchFamily="66" charset="0"/>
              </a:rPr>
              <a:t>population</a:t>
            </a:r>
            <a:r>
              <a:rPr lang="it-IT" sz="2200" dirty="0" smtClean="0">
                <a:solidFill>
                  <a:srgbClr val="333333"/>
                </a:solidFill>
                <a:latin typeface="Comic Sans MS" pitchFamily="66" charset="0"/>
              </a:rPr>
              <a:t> of </a:t>
            </a:r>
            <a:r>
              <a:rPr lang="it-IT" sz="2200" dirty="0" err="1" smtClean="0">
                <a:solidFill>
                  <a:srgbClr val="333333"/>
                </a:solidFill>
                <a:latin typeface="Comic Sans MS" pitchFamily="66" charset="0"/>
              </a:rPr>
              <a:t>age</a:t>
            </a:r>
            <a:r>
              <a:rPr lang="it-IT" sz="2200" dirty="0" smtClean="0">
                <a:solidFill>
                  <a:srgbClr val="333333"/>
                </a:solidFill>
                <a:latin typeface="Comic Sans MS" pitchFamily="66" charset="0"/>
              </a:rPr>
              <a:t> 65+</a:t>
            </a:r>
            <a:endParaRPr lang="it-IT" sz="2200" dirty="0">
              <a:solidFill>
                <a:srgbClr val="333333"/>
              </a:solidFill>
              <a:latin typeface="Comic Sans MS" pitchFamily="66" charset="0"/>
            </a:endParaRPr>
          </a:p>
        </p:txBody>
      </p:sp>
      <p:sp>
        <p:nvSpPr>
          <p:cNvPr id="6" name="Titolo 1"/>
          <p:cNvSpPr txBox="1">
            <a:spLocks/>
          </p:cNvSpPr>
          <p:nvPr/>
        </p:nvSpPr>
        <p:spPr>
          <a:xfrm>
            <a:off x="204385" y="5805264"/>
            <a:ext cx="3396996" cy="576064"/>
          </a:xfrm>
          <a:prstGeom prst="rect">
            <a:avLst/>
          </a:prstGeom>
          <a:effectLst/>
        </p:spPr>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buFont typeface="Georgia" pitchFamily="18" charset="0"/>
              <a:buNone/>
            </a:pPr>
            <a:endParaRPr lang="it-IT" sz="2200" dirty="0">
              <a:solidFill>
                <a:srgbClr val="333333"/>
              </a:solidFill>
              <a:latin typeface="Comic Sans MS" pitchFamily="66" charset="0"/>
            </a:endParaRPr>
          </a:p>
        </p:txBody>
      </p:sp>
      <p:sp>
        <p:nvSpPr>
          <p:cNvPr id="8" name="CasellaDiTesto 7"/>
          <p:cNvSpPr txBox="1"/>
          <p:nvPr/>
        </p:nvSpPr>
        <p:spPr>
          <a:xfrm>
            <a:off x="1021496" y="5748383"/>
            <a:ext cx="2038336" cy="246221"/>
          </a:xfrm>
          <a:prstGeom prst="rect">
            <a:avLst/>
          </a:prstGeom>
          <a:noFill/>
        </p:spPr>
        <p:txBody>
          <a:bodyPr wrap="square" rtlCol="0">
            <a:spAutoFit/>
          </a:bodyPr>
          <a:lstStyle/>
          <a:p>
            <a:r>
              <a:rPr lang="it-IT" sz="1000" i="1" dirty="0" smtClean="0"/>
              <a:t>Fonte</a:t>
            </a:r>
            <a:r>
              <a:rPr lang="it-IT" sz="1000" dirty="0" smtClean="0"/>
              <a:t>: US </a:t>
            </a:r>
            <a:r>
              <a:rPr lang="it-IT" sz="1000" dirty="0" err="1" smtClean="0"/>
              <a:t>Census</a:t>
            </a:r>
            <a:r>
              <a:rPr lang="it-IT" sz="1000" dirty="0" smtClean="0"/>
              <a:t> Bureau, 2016</a:t>
            </a:r>
            <a:endParaRPr lang="it-IT" sz="1000" dirty="0"/>
          </a:p>
        </p:txBody>
      </p:sp>
      <p:pic>
        <p:nvPicPr>
          <p:cNvPr id="5122" name="Picture 2">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3608" y="188640"/>
            <a:ext cx="7318058" cy="555974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18459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764704"/>
            <a:ext cx="7756208" cy="507634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524527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463" y="147104"/>
            <a:ext cx="4001059" cy="325228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7664" y="3645024"/>
            <a:ext cx="6677025" cy="27432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545331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neodemos.info/wp-content/uploads/2018/09/Schermata-2018-09-03-alle-15.10.03.png"/>
          <p:cNvPicPr>
            <a:picLocks noChangeAspect="1" noChangeArrowheads="1"/>
          </p:cNvPicPr>
          <p:nvPr/>
        </p:nvPicPr>
        <p:blipFill>
          <a:blip r:embed="rId3"/>
          <a:srcRect/>
          <a:stretch>
            <a:fillRect/>
          </a:stretch>
        </p:blipFill>
        <p:spPr bwMode="auto">
          <a:xfrm>
            <a:off x="1357290" y="642918"/>
            <a:ext cx="6086788" cy="5362850"/>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627784" y="5733256"/>
            <a:ext cx="6277316" cy="854968"/>
          </a:xfrm>
        </p:spPr>
        <p:txBody>
          <a:bodyPr/>
          <a:lstStyle/>
          <a:p>
            <a:pPr marL="0" indent="0">
              <a:buNone/>
            </a:pPr>
            <a:r>
              <a:rPr lang="it-IT" sz="2200" dirty="0" smtClean="0">
                <a:solidFill>
                  <a:srgbClr val="333333"/>
                </a:solidFill>
                <a:latin typeface="Comic Sans MS" pitchFamily="66" charset="0"/>
              </a:rPr>
              <a:t>Ragioni dei permessi di soggiorno.</a:t>
            </a:r>
            <a:br>
              <a:rPr lang="it-IT" sz="2200" dirty="0" smtClean="0">
                <a:solidFill>
                  <a:srgbClr val="333333"/>
                </a:solidFill>
                <a:latin typeface="Comic Sans MS" pitchFamily="66" charset="0"/>
              </a:rPr>
            </a:br>
            <a:r>
              <a:rPr lang="it-IT" sz="2200" dirty="0" smtClean="0">
                <a:solidFill>
                  <a:srgbClr val="333333"/>
                </a:solidFill>
                <a:latin typeface="Comic Sans MS" pitchFamily="66" charset="0"/>
              </a:rPr>
              <a:t>Italia, 2007-2015</a:t>
            </a:r>
            <a:endParaRPr lang="it-IT" sz="2200" dirty="0">
              <a:solidFill>
                <a:srgbClr val="333333"/>
              </a:solidFill>
              <a:latin typeface="Comic Sans MS" pitchFamily="66" charset="0"/>
            </a:endParaRPr>
          </a:p>
        </p:txBody>
      </p:sp>
      <p:sp>
        <p:nvSpPr>
          <p:cNvPr id="8" name="CasellaDiTesto 7"/>
          <p:cNvSpPr txBox="1"/>
          <p:nvPr/>
        </p:nvSpPr>
        <p:spPr>
          <a:xfrm>
            <a:off x="1619672" y="5133166"/>
            <a:ext cx="2230595" cy="246221"/>
          </a:xfrm>
          <a:prstGeom prst="rect">
            <a:avLst/>
          </a:prstGeom>
          <a:noFill/>
        </p:spPr>
        <p:txBody>
          <a:bodyPr wrap="square" rtlCol="0">
            <a:spAutoFit/>
          </a:bodyPr>
          <a:lstStyle/>
          <a:p>
            <a:r>
              <a:rPr lang="it-IT" sz="1000" i="1" dirty="0" smtClean="0"/>
              <a:t>Fonte</a:t>
            </a:r>
            <a:r>
              <a:rPr lang="it-IT" sz="1000" dirty="0" smtClean="0"/>
              <a:t>: ISTAT, 2016</a:t>
            </a:r>
            <a:endParaRPr lang="it-IT" sz="1000" dirty="0"/>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91680" y="548680"/>
            <a:ext cx="6140708" cy="449503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787222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03041" y="476672"/>
            <a:ext cx="7525343" cy="648072"/>
          </a:xfrm>
        </p:spPr>
        <p:txBody>
          <a:bodyPr/>
          <a:lstStyle/>
          <a:p>
            <a:pPr marL="0" indent="0" algn="l">
              <a:buNone/>
            </a:pPr>
            <a:r>
              <a:rPr lang="it-IT" sz="3000" dirty="0" smtClean="0">
                <a:solidFill>
                  <a:schemeClr val="tx1"/>
                </a:solidFill>
                <a:latin typeface="Comic Sans MS" pitchFamily="66" charset="0"/>
              </a:rPr>
              <a:t>Cosa si intende per migrazione forzata</a:t>
            </a:r>
            <a:endParaRPr lang="it-IT" sz="3000" dirty="0">
              <a:solidFill>
                <a:schemeClr val="tx1"/>
              </a:solidFill>
              <a:latin typeface="Comic Sans MS" pitchFamily="66" charset="0"/>
            </a:endParaRPr>
          </a:p>
        </p:txBody>
      </p:sp>
      <p:sp>
        <p:nvSpPr>
          <p:cNvPr id="3" name="Segnaposto contenuto 2"/>
          <p:cNvSpPr>
            <a:spLocks noGrp="1"/>
          </p:cNvSpPr>
          <p:nvPr>
            <p:ph sz="quarter" idx="13"/>
          </p:nvPr>
        </p:nvSpPr>
        <p:spPr>
          <a:xfrm>
            <a:off x="539552" y="1412776"/>
            <a:ext cx="7920880" cy="2736304"/>
          </a:xfrm>
        </p:spPr>
        <p:txBody>
          <a:bodyPr/>
          <a:lstStyle/>
          <a:p>
            <a:pPr marL="45720" indent="0">
              <a:lnSpc>
                <a:spcPct val="150000"/>
              </a:lnSpc>
              <a:buNone/>
            </a:pPr>
            <a:r>
              <a:rPr lang="it-IT" b="1" i="1" dirty="0" smtClean="0">
                <a:solidFill>
                  <a:srgbClr val="0000FF"/>
                </a:solidFill>
              </a:rPr>
              <a:t>Migrazione Forzata</a:t>
            </a:r>
            <a:r>
              <a:rPr lang="it-IT" dirty="0" smtClean="0">
                <a:solidFill>
                  <a:schemeClr val="tx1"/>
                </a:solidFill>
              </a:rPr>
              <a:t> è un termine generico usato per indicare lo spostamento involontario di individui a causa di conflitti, persecuzioni, disastri ambientali, chimici o nucleari, carestie, e anche in seguito a progetti di sviluppo e cambiamento territoriale imposti dall’esterno.</a:t>
            </a:r>
            <a:endParaRPr lang="it-IT" dirty="0">
              <a:solidFill>
                <a:schemeClr val="tx1"/>
              </a:solidFill>
            </a:endParaRPr>
          </a:p>
        </p:txBody>
      </p:sp>
    </p:spTree>
    <p:extLst>
      <p:ext uri="{BB962C8B-B14F-4D97-AF65-F5344CB8AC3E}">
        <p14:creationId xmlns:p14="http://schemas.microsoft.com/office/powerpoint/2010/main" val="391091990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95537" y="404664"/>
            <a:ext cx="4032447" cy="720080"/>
          </a:xfrm>
        </p:spPr>
        <p:txBody>
          <a:bodyPr/>
          <a:lstStyle/>
          <a:p>
            <a:pPr marL="0" indent="0" algn="l">
              <a:buNone/>
            </a:pPr>
            <a:r>
              <a:rPr lang="it-IT" sz="3000" dirty="0" smtClean="0">
                <a:solidFill>
                  <a:schemeClr val="tx1"/>
                </a:solidFill>
                <a:latin typeface="Comic Sans MS" pitchFamily="66" charset="0"/>
              </a:rPr>
              <a:t>Profughi e rifugiati</a:t>
            </a:r>
            <a:endParaRPr lang="it-IT" sz="3000" dirty="0">
              <a:solidFill>
                <a:schemeClr val="tx1"/>
              </a:solidFill>
              <a:latin typeface="Comic Sans MS" pitchFamily="66" charset="0"/>
            </a:endParaRPr>
          </a:p>
        </p:txBody>
      </p:sp>
      <p:sp>
        <p:nvSpPr>
          <p:cNvPr id="3" name="Segnaposto contenuto 2"/>
          <p:cNvSpPr>
            <a:spLocks noGrp="1"/>
          </p:cNvSpPr>
          <p:nvPr>
            <p:ph sz="quarter" idx="13"/>
          </p:nvPr>
        </p:nvSpPr>
        <p:spPr>
          <a:xfrm>
            <a:off x="395536" y="1268760"/>
            <a:ext cx="8568952" cy="4896544"/>
          </a:xfrm>
        </p:spPr>
        <p:txBody>
          <a:bodyPr>
            <a:noAutofit/>
          </a:bodyPr>
          <a:lstStyle/>
          <a:p>
            <a:pPr marL="45720" indent="0">
              <a:lnSpc>
                <a:spcPct val="150000"/>
              </a:lnSpc>
              <a:buNone/>
            </a:pPr>
            <a:r>
              <a:rPr lang="it-IT" sz="1500" dirty="0" smtClean="0">
                <a:solidFill>
                  <a:schemeClr val="tx1"/>
                </a:solidFill>
              </a:rPr>
              <a:t>I migranti involontari sono dunque profughi, molti dei quali in cerca di asilo nel paese di arrivo. La legislazione attuale, però, consente lo status di rifugiato solo per individui in fuga dal proprio paese a causa di</a:t>
            </a:r>
          </a:p>
          <a:p>
            <a:pPr marL="45720" indent="0">
              <a:lnSpc>
                <a:spcPct val="150000"/>
              </a:lnSpc>
              <a:buNone/>
            </a:pPr>
            <a:endParaRPr lang="it-IT" sz="1500" dirty="0" smtClean="0">
              <a:solidFill>
                <a:schemeClr val="tx1"/>
              </a:solidFill>
            </a:endParaRPr>
          </a:p>
          <a:p>
            <a:pPr marL="360000">
              <a:lnSpc>
                <a:spcPct val="150000"/>
              </a:lnSpc>
              <a:buClr>
                <a:srgbClr val="0000FF"/>
              </a:buClr>
              <a:buFont typeface="Arial" pitchFamily="34" charset="0"/>
              <a:buChar char="•"/>
            </a:pPr>
            <a:r>
              <a:rPr lang="it-IT" sz="1500" dirty="0" smtClean="0">
                <a:solidFill>
                  <a:schemeClr val="tx1"/>
                </a:solidFill>
              </a:rPr>
              <a:t>Discriminazioni politiche, religiose, razziali, ecc.</a:t>
            </a:r>
          </a:p>
          <a:p>
            <a:pPr marL="360000">
              <a:lnSpc>
                <a:spcPct val="150000"/>
              </a:lnSpc>
              <a:buClr>
                <a:srgbClr val="0000FF"/>
              </a:buClr>
              <a:buFont typeface="Arial" pitchFamily="34" charset="0"/>
              <a:buChar char="•"/>
            </a:pPr>
            <a:r>
              <a:rPr lang="it-IT" sz="1500" dirty="0" smtClean="0">
                <a:solidFill>
                  <a:schemeClr val="tx1"/>
                </a:solidFill>
              </a:rPr>
              <a:t>Persecuzioni di qualsiasi natura</a:t>
            </a:r>
          </a:p>
          <a:p>
            <a:pPr marL="360000">
              <a:lnSpc>
                <a:spcPct val="150000"/>
              </a:lnSpc>
              <a:buClr>
                <a:srgbClr val="0000FF"/>
              </a:buClr>
              <a:buFont typeface="Arial" pitchFamily="34" charset="0"/>
              <a:buChar char="•"/>
            </a:pPr>
            <a:r>
              <a:rPr lang="it-IT" sz="1500" dirty="0" smtClean="0">
                <a:solidFill>
                  <a:schemeClr val="tx1"/>
                </a:solidFill>
              </a:rPr>
              <a:t>Guerre e conflitti</a:t>
            </a:r>
          </a:p>
          <a:p>
            <a:pPr marL="45720" indent="0">
              <a:lnSpc>
                <a:spcPct val="150000"/>
              </a:lnSpc>
              <a:buClr>
                <a:srgbClr val="0000FF"/>
              </a:buClr>
              <a:buNone/>
            </a:pPr>
            <a:endParaRPr lang="it-IT" sz="1500" dirty="0" smtClean="0">
              <a:solidFill>
                <a:schemeClr val="tx1"/>
              </a:solidFill>
            </a:endParaRPr>
          </a:p>
          <a:p>
            <a:pPr marL="45720" indent="0">
              <a:lnSpc>
                <a:spcPct val="150000"/>
              </a:lnSpc>
              <a:buNone/>
            </a:pPr>
            <a:r>
              <a:rPr lang="it-IT" sz="1500" dirty="0" smtClean="0">
                <a:solidFill>
                  <a:schemeClr val="tx1"/>
                </a:solidFill>
              </a:rPr>
              <a:t>Lo status di rifugiato non è quindi usualmente previsto per i cosiddetti </a:t>
            </a:r>
            <a:r>
              <a:rPr lang="it-IT" sz="1500" b="1" i="1" dirty="0" smtClean="0">
                <a:solidFill>
                  <a:srgbClr val="0000FF"/>
                </a:solidFill>
              </a:rPr>
              <a:t>migranti climatici</a:t>
            </a:r>
            <a:r>
              <a:rPr lang="it-IT" sz="1500" dirty="0" smtClean="0">
                <a:solidFill>
                  <a:schemeClr val="tx1"/>
                </a:solidFill>
              </a:rPr>
              <a:t>, e, in generale, non è previsto per tutti i migranti caratterizzati dalla </a:t>
            </a:r>
            <a:r>
              <a:rPr lang="it-IT" sz="1500" b="1" i="1" dirty="0" smtClean="0">
                <a:solidFill>
                  <a:srgbClr val="0000FF"/>
                </a:solidFill>
              </a:rPr>
              <a:t>perdita del proprio habitat</a:t>
            </a:r>
            <a:r>
              <a:rPr lang="it-IT" sz="1500" i="1" dirty="0" smtClean="0">
                <a:solidFill>
                  <a:schemeClr val="tx1"/>
                </a:solidFill>
              </a:rPr>
              <a:t> </a:t>
            </a:r>
            <a:r>
              <a:rPr lang="it-IT" sz="1500" dirty="0" smtClean="0">
                <a:solidFill>
                  <a:schemeClr val="tx1"/>
                </a:solidFill>
              </a:rPr>
              <a:t>a causa non solo del clima ma anche della sottrazione del terreno o del suo avvelenamento, dell’espansione delle città e di quella del settore industriale e minerario. </a:t>
            </a:r>
          </a:p>
          <a:p>
            <a:pPr marL="45720" indent="0">
              <a:lnSpc>
                <a:spcPct val="150000"/>
              </a:lnSpc>
              <a:buNone/>
            </a:pPr>
            <a:endParaRPr lang="it-IT" sz="1800" dirty="0">
              <a:solidFill>
                <a:schemeClr val="tx1"/>
              </a:solidFill>
            </a:endParaRPr>
          </a:p>
        </p:txBody>
      </p:sp>
    </p:spTree>
    <p:extLst>
      <p:ext uri="{BB962C8B-B14F-4D97-AF65-F5344CB8AC3E}">
        <p14:creationId xmlns:p14="http://schemas.microsoft.com/office/powerpoint/2010/main" val="253484189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619672" y="5517232"/>
            <a:ext cx="6840760" cy="792088"/>
          </a:xfrm>
        </p:spPr>
        <p:txBody>
          <a:bodyPr/>
          <a:lstStyle/>
          <a:p>
            <a:pPr marL="0" indent="0">
              <a:buNone/>
            </a:pPr>
            <a:r>
              <a:rPr lang="it-IT" sz="2200" dirty="0" smtClean="0">
                <a:solidFill>
                  <a:srgbClr val="333333"/>
                </a:solidFill>
                <a:latin typeface="Comic Sans MS" pitchFamily="66" charset="0"/>
              </a:rPr>
              <a:t>Migrazioni forzate nel mondo </a:t>
            </a:r>
            <a:br>
              <a:rPr lang="it-IT" sz="2200" dirty="0" smtClean="0">
                <a:solidFill>
                  <a:srgbClr val="333333"/>
                </a:solidFill>
                <a:latin typeface="Comic Sans MS" pitchFamily="66" charset="0"/>
              </a:rPr>
            </a:br>
            <a:r>
              <a:rPr lang="it-IT" sz="2200" dirty="0" smtClean="0">
                <a:solidFill>
                  <a:srgbClr val="333333"/>
                </a:solidFill>
                <a:latin typeface="Comic Sans MS" pitchFamily="66" charset="0"/>
              </a:rPr>
              <a:t>La situazione nel 2015</a:t>
            </a:r>
            <a:endParaRPr lang="it-IT" sz="2200" dirty="0">
              <a:solidFill>
                <a:srgbClr val="333333"/>
              </a:solidFill>
              <a:latin typeface="Comic Sans MS" pitchFamily="66" charset="0"/>
            </a:endParaRPr>
          </a:p>
        </p:txBody>
      </p:sp>
      <p:graphicFrame>
        <p:nvGraphicFramePr>
          <p:cNvPr id="4" name="Segnaposto contenuto 3"/>
          <p:cNvGraphicFramePr>
            <a:graphicFrameLocks noGrp="1"/>
          </p:cNvGraphicFramePr>
          <p:nvPr>
            <p:ph sz="quarter" idx="13"/>
            <p:extLst>
              <p:ext uri="{D42A27DB-BD31-4B8C-83A1-F6EECF244321}">
                <p14:modId xmlns:p14="http://schemas.microsoft.com/office/powerpoint/2010/main" val="1778545448"/>
              </p:ext>
            </p:extLst>
          </p:nvPr>
        </p:nvGraphicFramePr>
        <p:xfrm>
          <a:off x="899592" y="332656"/>
          <a:ext cx="7488832" cy="46805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CasellaDiTesto 4"/>
          <p:cNvSpPr txBox="1"/>
          <p:nvPr/>
        </p:nvSpPr>
        <p:spPr>
          <a:xfrm>
            <a:off x="5508104" y="4747208"/>
            <a:ext cx="1368152" cy="246221"/>
          </a:xfrm>
          <a:prstGeom prst="rect">
            <a:avLst/>
          </a:prstGeom>
          <a:noFill/>
        </p:spPr>
        <p:txBody>
          <a:bodyPr wrap="square" rtlCol="0">
            <a:spAutoFit/>
          </a:bodyPr>
          <a:lstStyle/>
          <a:p>
            <a:r>
              <a:rPr lang="it-IT" sz="1000" i="1" dirty="0" smtClean="0"/>
              <a:t>Fonte</a:t>
            </a:r>
            <a:r>
              <a:rPr lang="it-IT" sz="1000" dirty="0" smtClean="0"/>
              <a:t>: UNHCR, 2015</a:t>
            </a:r>
            <a:endParaRPr lang="it-IT" sz="1000" dirty="0"/>
          </a:p>
        </p:txBody>
      </p:sp>
    </p:spTree>
    <p:extLst>
      <p:ext uri="{BB962C8B-B14F-4D97-AF65-F5344CB8AC3E}">
        <p14:creationId xmlns:p14="http://schemas.microsoft.com/office/powerpoint/2010/main" val="226729742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619672" y="5661248"/>
            <a:ext cx="6840760" cy="792088"/>
          </a:xfrm>
        </p:spPr>
        <p:txBody>
          <a:bodyPr/>
          <a:lstStyle/>
          <a:p>
            <a:pPr marL="0" indent="0">
              <a:buNone/>
            </a:pPr>
            <a:r>
              <a:rPr lang="it-IT" sz="2200" dirty="0" smtClean="0">
                <a:solidFill>
                  <a:srgbClr val="333333"/>
                </a:solidFill>
                <a:latin typeface="Comic Sans MS" pitchFamily="66" charset="0"/>
              </a:rPr>
              <a:t>Migrazioni forzate nel mondo </a:t>
            </a:r>
            <a:br>
              <a:rPr lang="it-IT" sz="2200" dirty="0" smtClean="0">
                <a:solidFill>
                  <a:srgbClr val="333333"/>
                </a:solidFill>
                <a:latin typeface="Comic Sans MS" pitchFamily="66" charset="0"/>
              </a:rPr>
            </a:br>
            <a:r>
              <a:rPr lang="it-IT" sz="2200" dirty="0" smtClean="0">
                <a:solidFill>
                  <a:srgbClr val="333333"/>
                </a:solidFill>
                <a:latin typeface="Comic Sans MS" pitchFamily="66" charset="0"/>
              </a:rPr>
              <a:t>Trend temporale, 1996-2015</a:t>
            </a:r>
            <a:endParaRPr lang="it-IT" sz="2200" dirty="0">
              <a:solidFill>
                <a:srgbClr val="333333"/>
              </a:solidFill>
              <a:latin typeface="Comic Sans MS" pitchFamily="66"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4208" y="718358"/>
            <a:ext cx="6744176" cy="393477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CasellaDiTesto 6"/>
          <p:cNvSpPr txBox="1"/>
          <p:nvPr/>
        </p:nvSpPr>
        <p:spPr>
          <a:xfrm>
            <a:off x="1272428" y="4763716"/>
            <a:ext cx="1368152" cy="246221"/>
          </a:xfrm>
          <a:prstGeom prst="rect">
            <a:avLst/>
          </a:prstGeom>
          <a:noFill/>
        </p:spPr>
        <p:txBody>
          <a:bodyPr wrap="square" rtlCol="0">
            <a:spAutoFit/>
          </a:bodyPr>
          <a:lstStyle/>
          <a:p>
            <a:r>
              <a:rPr lang="it-IT" sz="1000" i="1" dirty="0" smtClean="0"/>
              <a:t>Fonte</a:t>
            </a:r>
            <a:r>
              <a:rPr lang="it-IT" sz="1000" dirty="0" smtClean="0"/>
              <a:t>: UNHCR, 2015</a:t>
            </a:r>
            <a:endParaRPr lang="it-IT" sz="1000" dirty="0"/>
          </a:p>
        </p:txBody>
      </p:sp>
    </p:spTree>
    <p:extLst>
      <p:ext uri="{BB962C8B-B14F-4D97-AF65-F5344CB8AC3E}">
        <p14:creationId xmlns:p14="http://schemas.microsoft.com/office/powerpoint/2010/main" val="355872434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654505" y="5589240"/>
            <a:ext cx="6840760" cy="854968"/>
          </a:xfrm>
        </p:spPr>
        <p:txBody>
          <a:bodyPr/>
          <a:lstStyle/>
          <a:p>
            <a:pPr marL="0" indent="0">
              <a:buNone/>
            </a:pPr>
            <a:r>
              <a:rPr lang="it-IT" sz="2200" dirty="0" smtClean="0">
                <a:solidFill>
                  <a:srgbClr val="333333"/>
                </a:solidFill>
                <a:latin typeface="Comic Sans MS" pitchFamily="66" charset="0"/>
              </a:rPr>
              <a:t>Paesi con il più alto numero di rifugiati </a:t>
            </a:r>
            <a:br>
              <a:rPr lang="it-IT" sz="2200" dirty="0" smtClean="0">
                <a:solidFill>
                  <a:srgbClr val="333333"/>
                </a:solidFill>
                <a:latin typeface="Comic Sans MS" pitchFamily="66" charset="0"/>
              </a:rPr>
            </a:br>
            <a:r>
              <a:rPr lang="it-IT" sz="2200" dirty="0" smtClean="0">
                <a:solidFill>
                  <a:srgbClr val="333333"/>
                </a:solidFill>
                <a:latin typeface="Comic Sans MS" pitchFamily="66" charset="0"/>
              </a:rPr>
              <a:t>Situazione nel 2015</a:t>
            </a:r>
            <a:endParaRPr lang="it-IT" sz="2200" dirty="0">
              <a:solidFill>
                <a:srgbClr val="333333"/>
              </a:solidFill>
              <a:latin typeface="Comic Sans MS" pitchFamily="66" charset="0"/>
            </a:endParaRPr>
          </a:p>
        </p:txBody>
      </p:sp>
      <p:sp>
        <p:nvSpPr>
          <p:cNvPr id="7" name="CasellaDiTesto 6"/>
          <p:cNvSpPr txBox="1"/>
          <p:nvPr/>
        </p:nvSpPr>
        <p:spPr>
          <a:xfrm>
            <a:off x="971600" y="4763717"/>
            <a:ext cx="1368152" cy="246221"/>
          </a:xfrm>
          <a:prstGeom prst="rect">
            <a:avLst/>
          </a:prstGeom>
          <a:noFill/>
        </p:spPr>
        <p:txBody>
          <a:bodyPr wrap="square" rtlCol="0">
            <a:spAutoFit/>
          </a:bodyPr>
          <a:lstStyle/>
          <a:p>
            <a:r>
              <a:rPr lang="it-IT" sz="1000" i="1" dirty="0" smtClean="0"/>
              <a:t>Fonte</a:t>
            </a:r>
            <a:r>
              <a:rPr lang="it-IT" sz="1000" dirty="0" smtClean="0"/>
              <a:t>: UNHCR, 2015</a:t>
            </a:r>
            <a:endParaRPr lang="it-IT" sz="1000" dirty="0"/>
          </a:p>
        </p:txBody>
      </p:sp>
      <p:pic>
        <p:nvPicPr>
          <p:cNvPr id="3" name="Picture 2" descr="rifugiati nel mond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7807" y="836712"/>
            <a:ext cx="6877050" cy="380047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1100016"/>
      </p:ext>
    </p:extLst>
  </p:cSld>
  <p:clrMapOvr>
    <a:masterClrMapping/>
  </p:clrMapOvr>
  <p:timing>
    <p:tnLst>
      <p:par>
        <p:cTn id="1" dur="indefinite" restart="never" nodeType="tmRoot"/>
      </p:par>
    </p:tnLst>
  </p:timing>
</p:sld>
</file>

<file path=ppt/theme/theme1.xml><?xml version="1.0" encoding="utf-8"?>
<a:theme xmlns:a="http://schemas.openxmlformats.org/drawingml/2006/main" name="Elica">
  <a:themeElements>
    <a:clrScheme name="Personalizzato 2">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FF0000"/>
      </a:hlink>
      <a:folHlink>
        <a:srgbClr val="FF0000"/>
      </a:folHlink>
    </a:clrScheme>
    <a:fontScheme name="Elica">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lica">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1055426</TotalTime>
  <Words>448</Words>
  <Application>Microsoft Office PowerPoint</Application>
  <PresentationFormat>Presentazione su schermo (4:3)</PresentationFormat>
  <Paragraphs>95</Paragraphs>
  <Slides>27</Slides>
  <Notes>25</Notes>
  <HiddenSlides>0</HiddenSlides>
  <MMClips>0</MMClips>
  <ScaleCrop>false</ScaleCrop>
  <HeadingPairs>
    <vt:vector size="4" baseType="variant">
      <vt:variant>
        <vt:lpstr>Tema</vt:lpstr>
      </vt:variant>
      <vt:variant>
        <vt:i4>1</vt:i4>
      </vt:variant>
      <vt:variant>
        <vt:lpstr>Titoli diapositive</vt:lpstr>
      </vt:variant>
      <vt:variant>
        <vt:i4>27</vt:i4>
      </vt:variant>
    </vt:vector>
  </HeadingPairs>
  <TitlesOfParts>
    <vt:vector size="28" baseType="lpstr">
      <vt:lpstr>Elica</vt:lpstr>
      <vt:lpstr>Percentuale di stranieri residenti Europa, 2015</vt:lpstr>
      <vt:lpstr>Presentazione standard di PowerPoint</vt:lpstr>
      <vt:lpstr>Presentazione standard di PowerPoint</vt:lpstr>
      <vt:lpstr>Ragioni dei permessi di soggiorno. Italia, 2007-2015</vt:lpstr>
      <vt:lpstr>Cosa si intende per migrazione forzata</vt:lpstr>
      <vt:lpstr>Profughi e rifugiati</vt:lpstr>
      <vt:lpstr>Migrazioni forzate nel mondo  La situazione nel 2015</vt:lpstr>
      <vt:lpstr>Migrazioni forzate nel mondo  Trend temporale, 1996-2015</vt:lpstr>
      <vt:lpstr>Paesi con il più alto numero di rifugiati  Situazione nel 2015</vt:lpstr>
      <vt:lpstr>Presentazione standard di PowerPoint</vt:lpstr>
      <vt:lpstr>Richieste di asilo, 2015</vt:lpstr>
      <vt:lpstr>Andamento del numero di ‘nuovi’ richiedenti asilo Europa e Italia, 2008-2015</vt:lpstr>
      <vt:lpstr>Migrazioni forzate in Europa  Profughi e sbarchi, 2015 e II trimestre 2016</vt:lpstr>
      <vt:lpstr>Trend degli sbarchi, Italia 2014-17</vt:lpstr>
      <vt:lpstr>Paesi di provenienza dei richiedenti asilo Europa e Italia, 2015</vt:lpstr>
      <vt:lpstr>Esito delle domande di asilo Italia, anno 2015 e primo semestre 2016 </vt:lpstr>
      <vt:lpstr>La gestione degli sbarchi: CARA, CDA, CIE…</vt:lpstr>
      <vt:lpstr>Ridislocazione dei migranti</vt:lpstr>
      <vt:lpstr>Quale i fattori che mantengono alti i livelli di immigrazione in Europa e Italia?</vt:lpstr>
      <vt:lpstr>Cause dei fenomeni migratori</vt:lpstr>
      <vt:lpstr>Indice di fragilità, 2015</vt:lpstr>
      <vt:lpstr>PIL pro capite, 2015</vt:lpstr>
      <vt:lpstr>Popolazione mondiale attuale e futura</vt:lpstr>
      <vt:lpstr>Presentazione standard di PowerPoint</vt:lpstr>
      <vt:lpstr>An ageing world Percentage of the population of age 65+</vt:lpstr>
      <vt:lpstr>Presentazione standard di PowerPoint</vt:lpstr>
      <vt:lpstr>Presentazione standard di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Rifugiati e richiedenti asilo nel quadro dell’immigrazione in Italia</dc:title>
  <dc:creator>utente</dc:creator>
  <cp:lastModifiedBy>Matteo</cp:lastModifiedBy>
  <cp:revision>278</cp:revision>
  <dcterms:created xsi:type="dcterms:W3CDTF">2017-01-18T09:19:22Z</dcterms:created>
  <dcterms:modified xsi:type="dcterms:W3CDTF">2020-11-30T13:17:54Z</dcterms:modified>
</cp:coreProperties>
</file>